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15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282" r:id="rId28"/>
    <p:sldId id="283" r:id="rId29"/>
    <p:sldId id="284" r:id="rId30"/>
    <p:sldId id="287" r:id="rId31"/>
    <p:sldId id="288" r:id="rId32"/>
    <p:sldId id="289" r:id="rId33"/>
    <p:sldId id="285" r:id="rId3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99FF"/>
    <a:srgbClr val="0000FF"/>
    <a:srgbClr val="FFFF00"/>
    <a:srgbClr val="CCFFFF"/>
    <a:srgbClr val="FFCCCC"/>
    <a:srgbClr val="FFFF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6" d="100"/>
          <a:sy n="86" d="100"/>
        </p:scale>
        <p:origin x="152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1.xml"/><Relationship Id="rId2" Type="http://schemas.openxmlformats.org/officeDocument/2006/relationships/slide" Target="slides/slide30.xml"/><Relationship Id="rId1" Type="http://schemas.openxmlformats.org/officeDocument/2006/relationships/slide" Target="slides/slide29.xml"/><Relationship Id="rId4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62B76-EE66-4B3C-855E-E74145D895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5CE37-1915-4C85-8A95-1BB82B31A7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30EBD-FF06-4F46-9EE5-FB4065089A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2D5A2-4D13-4CEB-A06E-DE77A98B978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B106-6C51-4984-87A5-D49AE942B4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9082F-EB7B-4AA0-8113-B2CB0AA8A6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A8751-0EE8-4FD5-9838-78CCA9F6BF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8CCF6-A73C-4849-A2BF-F0C0A02B76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5DFA5-8155-4413-8CD3-AE2FE63CF2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59F3F-8DD5-4980-844A-36290CE7C5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E2F50-AC7F-4468-BA08-2F54E39BB4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3077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0C90E3A-EC19-4C25-9F78-AA739719479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78" r:id="rId4"/>
    <p:sldLayoutId id="2147483784" r:id="rId5"/>
    <p:sldLayoutId id="2147483779" r:id="rId6"/>
    <p:sldLayoutId id="2147483785" r:id="rId7"/>
    <p:sldLayoutId id="2147483786" r:id="rId8"/>
    <p:sldLayoutId id="2147483787" r:id="rId9"/>
    <p:sldLayoutId id="2147483780" r:id="rId10"/>
    <p:sldLayoutId id="21474837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http://fsaf-perm.ru/wp-content/uploads/2015/08/%D0%9A%D1%83%D0%BF%D0%B5%D1%80.jpg" TargetMode="External"/><Relationship Id="rId5" Type="http://schemas.openxmlformats.org/officeDocument/2006/relationships/image" Target="../media/image25.jpeg"/><Relationship Id="rId4" Type="http://schemas.openxmlformats.org/officeDocument/2006/relationships/image" Target="http://april-knows.ru/upload/medialibrary/e77/e771da6a2044060a8ab56f694ec2f5b7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vitaportal.ru/calculator/kalkulyator-indeksa-massy-tela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0.xml"/><Relationship Id="rId11" Type="http://schemas.openxmlformats.org/officeDocument/2006/relationships/image" Target="../media/image60.jpeg"/><Relationship Id="rId5" Type="http://schemas.openxmlformats.org/officeDocument/2006/relationships/slide" Target="slide1.xml"/><Relationship Id="rId10" Type="http://schemas.openxmlformats.org/officeDocument/2006/relationships/image" Target="../media/image59.png"/><Relationship Id="rId4" Type="http://schemas.openxmlformats.org/officeDocument/2006/relationships/slide" Target="slide29.xml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slide" Target="slide32.xml"/><Relationship Id="rId4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9.jpeg"/><Relationship Id="rId18" Type="http://schemas.openxmlformats.org/officeDocument/2006/relationships/image" Target="../media/image14.jpeg"/><Relationship Id="rId3" Type="http://schemas.openxmlformats.org/officeDocument/2006/relationships/slide" Target="slide9.xml"/><Relationship Id="rId7" Type="http://schemas.openxmlformats.org/officeDocument/2006/relationships/slide" Target="slide15.xml"/><Relationship Id="rId12" Type="http://schemas.openxmlformats.org/officeDocument/2006/relationships/image" Target="../media/image8.jpeg"/><Relationship Id="rId17" Type="http://schemas.openxmlformats.org/officeDocument/2006/relationships/image" Target="../media/image13.jpeg"/><Relationship Id="rId2" Type="http://schemas.openxmlformats.org/officeDocument/2006/relationships/slide" Target="slide8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7.jpeg"/><Relationship Id="rId5" Type="http://schemas.openxmlformats.org/officeDocument/2006/relationships/slide" Target="slide12.xml"/><Relationship Id="rId15" Type="http://schemas.openxmlformats.org/officeDocument/2006/relationships/image" Target="../media/image11.jpeg"/><Relationship Id="rId10" Type="http://schemas.openxmlformats.org/officeDocument/2006/relationships/image" Target="../media/image6.jpeg"/><Relationship Id="rId4" Type="http://schemas.openxmlformats.org/officeDocument/2006/relationships/slide" Target="slide10.xml"/><Relationship Id="rId9" Type="http://schemas.openxmlformats.org/officeDocument/2006/relationships/slide" Target="slide17.xml"/><Relationship Id="rId1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75" y="692697"/>
            <a:ext cx="7772400" cy="460851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ru-RU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ИНДИВИДУАЛЬНЫЙ ВЫБОР ВИДОВ СПОРТА И ОСНОВЫ МЕТОДИКИ САМОСТОЯТЕЛЬНЫХ ЗАНЯТИЙ ФИЗИЧЕСКИМИ УПРАЖНЕНИЯМИ</a:t>
            </a:r>
            <a:endParaRPr lang="ru-RU" sz="4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с двумя скругленными соседними углами 6"/>
          <p:cNvSpPr/>
          <p:nvPr/>
        </p:nvSpPr>
        <p:spPr>
          <a:xfrm>
            <a:off x="3643306" y="1214422"/>
            <a:ext cx="5286412" cy="5286412"/>
          </a:xfrm>
          <a:prstGeom prst="round2Same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7818" y="214290"/>
            <a:ext cx="3571900" cy="841248"/>
          </a:xfrm>
        </p:spPr>
        <p:txBody>
          <a:bodyPr>
            <a:normAutofit fontScale="90000"/>
          </a:bodyPr>
          <a:lstStyle/>
          <a:p>
            <a:pPr algn="r">
              <a:defRPr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4900" b="1" dirty="0" smtClean="0">
                <a:latin typeface="Times New Roman" pitchFamily="18" charset="0"/>
                <a:cs typeface="Times New Roman" pitchFamily="18" charset="0"/>
              </a:rPr>
              <a:t>Плавание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0" name="Picture 2" descr="Картинки по запросу плавание в водоем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3071834" cy="2227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0487" name="Rectangle 3"/>
          <p:cNvSpPr>
            <a:spLocks noChangeArrowheads="1"/>
          </p:cNvSpPr>
          <p:nvPr/>
        </p:nvSpPr>
        <p:spPr bwMode="auto">
          <a:xfrm>
            <a:off x="3643313" y="1143000"/>
            <a:ext cx="5214937" cy="53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 eaLnBrk="0" hangingPunct="0">
              <a:tabLst>
                <a:tab pos="180975" algn="l"/>
              </a:tabLst>
            </a:pPr>
            <a:r>
              <a:rPr lang="ru-RU" sz="1800" b="1" u="sng">
                <a:solidFill>
                  <a:srgbClr val="000000"/>
                </a:solidFill>
                <a:cs typeface="Times New Roman" pitchFamily="18" charset="0"/>
              </a:rPr>
              <a:t>Содержание тренировки:</a:t>
            </a:r>
            <a:endParaRPr lang="ru-RU" sz="1800"/>
          </a:p>
          <a:p>
            <a:pPr indent="450850" algn="just" eaLnBrk="0" hangingPunct="0">
              <a:buFontTx/>
              <a:buChar char="•"/>
              <a:tabLst>
                <a:tab pos="180975" algn="l"/>
              </a:tabLst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равномерное плавание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только с помощью рук или с помощью ног (попеременно 5-6 отрезков по 25-50 м);</a:t>
            </a:r>
            <a:endParaRPr lang="ru-RU" sz="1800"/>
          </a:p>
          <a:p>
            <a:pPr indent="450850" algn="just" eaLnBrk="0" hangingPunct="0">
              <a:buFontTx/>
              <a:buChar char="•"/>
              <a:tabLst>
                <a:tab pos="180975" algn="l"/>
              </a:tabLst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равномерное плавание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различными способами (стилями) – по 50-100 м каждым способом 4-5 раз;</a:t>
            </a:r>
            <a:endParaRPr lang="ru-RU" sz="1800"/>
          </a:p>
          <a:p>
            <a:pPr indent="450850" algn="just" eaLnBrk="0" hangingPunct="0">
              <a:buFontTx/>
              <a:buChar char="•"/>
              <a:tabLst>
                <a:tab pos="180975" algn="l"/>
              </a:tabLst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длительное равномерное плавание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одним способом или с их сменой от 10 до 20 минут;</a:t>
            </a:r>
            <a:endParaRPr lang="ru-RU" sz="1800"/>
          </a:p>
          <a:p>
            <a:pPr indent="450850" algn="just" eaLnBrk="0" hangingPunct="0">
              <a:buFontTx/>
              <a:buChar char="•"/>
              <a:tabLst>
                <a:tab pos="180975" algn="l"/>
              </a:tabLst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плавание с ускорениями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одним или различными способами на определенные отрезки дистанции, например 4-5 ускорений по 25, 50 или 100 м с промежуточным равномерным (спокойным) плаванием до восстановления дыхания и ЧСС (120-150 уд/мин);</a:t>
            </a:r>
            <a:endParaRPr lang="ru-RU" sz="1800"/>
          </a:p>
          <a:p>
            <a:pPr indent="450850" algn="just" eaLnBrk="0" hangingPunct="0">
              <a:buFontTx/>
              <a:buChar char="•"/>
              <a:tabLst>
                <a:tab pos="180975" algn="l"/>
              </a:tabLst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оздоровительное плавание –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равномерное плавание (в спокойном темпе) одним или различными способами с учетом уровня подготовленности или состояния здоровья.</a:t>
            </a:r>
            <a:endParaRPr lang="ru-RU" sz="180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214313" y="3714750"/>
          <a:ext cx="3286147" cy="278608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07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/>
                        <a:t>Дистанция, </a:t>
                      </a:r>
                      <a:endParaRPr lang="en-US" sz="1400" dirty="0" smtClean="0"/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 smtClean="0"/>
                        <a:t>м</a:t>
                      </a:r>
                      <a:endParaRPr lang="ru-RU" sz="1200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/>
                        <a:t>Время, </a:t>
                      </a:r>
                      <a:endParaRPr lang="en-US" sz="1400" dirty="0" smtClean="0"/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 smtClean="0"/>
                        <a:t>мин</a:t>
                      </a:r>
                      <a:r>
                        <a:rPr lang="ru-RU" sz="1400" dirty="0"/>
                        <a:t>, с</a:t>
                      </a:r>
                      <a:endParaRPr lang="ru-RU" sz="1200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Частота занятий в неделю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550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10.01-15.00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6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725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13.21-20.00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4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825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15.01-22.30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4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/>
                        <a:t>900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/>
                        <a:t>16.41-25.00</a:t>
                      </a:r>
                      <a:endParaRPr lang="ru-RU" sz="1200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/>
                        <a:t>3</a:t>
                      </a:r>
                      <a:endParaRPr lang="ru-RU" sz="1200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514" name="Rectangle 4"/>
          <p:cNvSpPr>
            <a:spLocks noChangeArrowheads="1"/>
          </p:cNvSpPr>
          <p:nvPr/>
        </p:nvSpPr>
        <p:spPr bwMode="auto">
          <a:xfrm>
            <a:off x="142875" y="2428875"/>
            <a:ext cx="3357563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ru-RU" sz="2000" b="1" i="1">
                <a:cs typeface="Times New Roman" pitchFamily="18" charset="0"/>
              </a:rPr>
              <a:t>Нормативы самостоятельных занятий плаванием</a:t>
            </a:r>
            <a:endParaRPr lang="ru-RU" sz="2000"/>
          </a:p>
          <a:p>
            <a:pPr eaLnBrk="0" hangingPunct="0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5286375" y="1071563"/>
            <a:ext cx="3214688" cy="1928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85750" y="3929063"/>
            <a:ext cx="3571875" cy="27146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1604" y="214290"/>
            <a:ext cx="7358114" cy="84124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Ходьба и бег на лыжах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/>
              <a:t>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357188" y="4000500"/>
            <a:ext cx="34290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ctr" eaLnBrk="0" hangingPunct="0"/>
            <a:r>
              <a:rPr lang="ru-RU" b="1">
                <a:solidFill>
                  <a:srgbClr val="000000"/>
                </a:solidFill>
                <a:cs typeface="Times New Roman" pitchFamily="18" charset="0"/>
              </a:rPr>
              <a:t>Оздоровительный эффект</a:t>
            </a: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</a:t>
            </a:r>
            <a:endParaRPr lang="en-US" sz="2000">
              <a:solidFill>
                <a:srgbClr val="000000"/>
              </a:solidFill>
              <a:cs typeface="Times New Roman" pitchFamily="18" charset="0"/>
            </a:endParaRPr>
          </a:p>
          <a:p>
            <a:pPr indent="360363" algn="ctr" eaLnBrk="0" hangingPunct="0"/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дают занятия с периодичностью 3 раз в неделю по 1-1,5 ч. при малой и средней интенсивности. Дозировать интенсивность можно по ЧСС.</a:t>
            </a:r>
            <a:endParaRPr lang="ru-RU" sz="2000"/>
          </a:p>
        </p:txBody>
      </p:sp>
      <p:sp>
        <p:nvSpPr>
          <p:cNvPr id="21510" name="Rectangle 2"/>
          <p:cNvSpPr>
            <a:spLocks noChangeArrowheads="1"/>
          </p:cNvSpPr>
          <p:nvPr/>
        </p:nvSpPr>
        <p:spPr bwMode="auto">
          <a:xfrm>
            <a:off x="5214938" y="1143000"/>
            <a:ext cx="3214687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ctr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Меры предосторожности:</a:t>
            </a:r>
            <a:endParaRPr lang="ru-RU" sz="1800"/>
          </a:p>
          <a:p>
            <a:pPr indent="360363" algn="ctr" eaLnBrk="0" hangingPunct="0">
              <a:buFontTx/>
              <a:buChar char="•"/>
            </a:pP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профилактика спортивного травматизма, обморожений;</a:t>
            </a:r>
            <a:endParaRPr lang="ru-RU" sz="1800"/>
          </a:p>
          <a:p>
            <a:pPr indent="360363" algn="ctr" eaLnBrk="0" hangingPunct="0">
              <a:buFontTx/>
              <a:buChar char="•"/>
            </a:pP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профилактика несчастных случаев при занятиях на пересеченной местности.</a:t>
            </a:r>
            <a:endParaRPr lang="ru-RU" sz="180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214813" y="4000500"/>
          <a:ext cx="4500562" cy="2644775"/>
        </p:xfrm>
        <a:graphic>
          <a:graphicData uri="http://schemas.openxmlformats.org/drawingml/2006/table">
            <a:tbl>
              <a:tblPr/>
              <a:tblGrid>
                <a:gridCol w="116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/>
                        </a:rPr>
                        <a:t>Возраст, лет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/>
                        </a:rPr>
                        <a:t>Интенсивность по ЧСС, удар/мин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/>
                        </a:rPr>
                        <a:t>средняя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/>
                        </a:rPr>
                        <a:t>большая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17-30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130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-150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150-160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31-40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-130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140-150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41-50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-120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120-140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51-55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-110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115-135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56-60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-100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110-130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75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44" name="Rectangle 3"/>
          <p:cNvSpPr>
            <a:spLocks noChangeArrowheads="1"/>
          </p:cNvSpPr>
          <p:nvPr/>
        </p:nvSpPr>
        <p:spPr bwMode="auto">
          <a:xfrm>
            <a:off x="4429125" y="3143250"/>
            <a:ext cx="4429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ru-RU" sz="2000" b="1">
                <a:cs typeface="Times New Roman" pitchFamily="18" charset="0"/>
              </a:rPr>
              <a:t>Нормативы самостоятельных занятий ходьба и лыжным бегом</a:t>
            </a:r>
            <a:endParaRPr lang="ru-RU" sz="2000"/>
          </a:p>
        </p:txBody>
      </p:sp>
      <p:sp>
        <p:nvSpPr>
          <p:cNvPr id="21545" name="AutoShape 5" descr="Картинки по запросу лыжи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64519" name="Picture 7" descr="Картинки по запросу лыж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357298"/>
            <a:ext cx="2643206" cy="25003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521" name="Picture 9" descr="Картинки по запросу лыж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918"/>
            <a:ext cx="2647920" cy="27860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1498" y="0"/>
            <a:ext cx="6202502" cy="8412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Езда на велосипеде</a:t>
            </a: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dirty="0" smtClean="0">
                <a:latin typeface="Times New Roman" pitchFamily="18" charset="0"/>
                <a:cs typeface="Times New Roman" pitchFamily="18" charset="0"/>
              </a:rPr>
            </a:b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28938" y="928688"/>
            <a:ext cx="6072187" cy="2857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000" dirty="0"/>
              <a:t>Езда на велосипеде, благодаря постоянно меняющимся внешним условиям, является эмоциональным видом физических упражнений, благоприятно воздействующим на нервную систему. Ритмичное вращение педалей увеличивает и одновремен­но облегчает приток крови к сердцу, что укрепляет сердечную мышцу и развивает легкие. Нагрузки хорошо дозируются по темпу и длине дистанции (хорошо иметь спидометр).</a:t>
            </a:r>
          </a:p>
        </p:txBody>
      </p:sp>
      <p:sp>
        <p:nvSpPr>
          <p:cNvPr id="22532" name="Rectangle 1"/>
          <p:cNvSpPr>
            <a:spLocks noChangeArrowheads="1"/>
          </p:cNvSpPr>
          <p:nvPr/>
        </p:nvSpPr>
        <p:spPr bwMode="auto">
          <a:xfrm>
            <a:off x="0" y="3749675"/>
            <a:ext cx="3786188" cy="310832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just" eaLnBrk="0" hangingPunct="0"/>
            <a:r>
              <a:rPr lang="ru-RU" sz="1800" b="1" u="sng">
                <a:solidFill>
                  <a:srgbClr val="000000"/>
                </a:solidFill>
                <a:cs typeface="Times New Roman" pitchFamily="18" charset="0"/>
              </a:rPr>
              <a:t>Содержание тренировки:</a:t>
            </a:r>
            <a:endParaRPr lang="ru-RU" sz="1800"/>
          </a:p>
          <a:p>
            <a:pPr indent="360363" algn="just" eaLnBrk="0" hangingPunct="0">
              <a:buFontTx/>
              <a:buChar char="•"/>
            </a:pPr>
            <a:r>
              <a:rPr lang="ru-RU" sz="1600" b="1" i="1" u="sng">
                <a:solidFill>
                  <a:srgbClr val="000000"/>
                </a:solidFill>
                <a:cs typeface="Times New Roman" pitchFamily="18" charset="0"/>
              </a:rPr>
              <a:t>равномерная езда</a:t>
            </a:r>
            <a:r>
              <a:rPr lang="ru-RU" sz="1600" b="1" u="sng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1600">
                <a:solidFill>
                  <a:srgbClr val="000000"/>
                </a:solidFill>
                <a:cs typeface="Times New Roman" pitchFamily="18" charset="0"/>
              </a:rPr>
              <a:t>до 30 минут (ЧСС до 120-130 уд/мин);</a:t>
            </a:r>
            <a:endParaRPr lang="ru-RU" sz="1600"/>
          </a:p>
          <a:p>
            <a:pPr indent="360363" algn="just" eaLnBrk="0" hangingPunct="0">
              <a:buFontTx/>
              <a:buChar char="•"/>
            </a:pPr>
            <a:r>
              <a:rPr lang="ru-RU" sz="1600" b="1" i="1" u="sng">
                <a:solidFill>
                  <a:srgbClr val="000000"/>
                </a:solidFill>
                <a:cs typeface="Times New Roman" pitchFamily="18" charset="0"/>
              </a:rPr>
              <a:t>длительная равномерная езда</a:t>
            </a:r>
            <a:r>
              <a:rPr lang="ru-RU" sz="1600" b="1" u="sng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1600">
                <a:solidFill>
                  <a:srgbClr val="000000"/>
                </a:solidFill>
                <a:cs typeface="Times New Roman" pitchFamily="18" charset="0"/>
              </a:rPr>
              <a:t> 60-150 минут (ЧСС до 150 уд/мин);</a:t>
            </a:r>
            <a:endParaRPr lang="ru-RU" sz="1600"/>
          </a:p>
          <a:p>
            <a:pPr indent="360363" algn="just" eaLnBrk="0" hangingPunct="0">
              <a:buFontTx/>
              <a:buChar char="•"/>
            </a:pPr>
            <a:r>
              <a:rPr lang="ru-RU" sz="1600" b="1" i="1" u="sng">
                <a:solidFill>
                  <a:srgbClr val="000000"/>
                </a:solidFill>
                <a:cs typeface="Times New Roman" pitchFamily="18" charset="0"/>
              </a:rPr>
              <a:t>езда по пересеченной местности</a:t>
            </a:r>
            <a:r>
              <a:rPr lang="ru-RU" sz="1600" b="1" u="sng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1600">
                <a:solidFill>
                  <a:srgbClr val="000000"/>
                </a:solidFill>
                <a:cs typeface="Times New Roman" pitchFamily="18" charset="0"/>
              </a:rPr>
              <a:t>30-60 минут (ЧСС 150-160 уд/мин);</a:t>
            </a:r>
            <a:endParaRPr lang="ru-RU" sz="1600"/>
          </a:p>
          <a:p>
            <a:pPr indent="360363" algn="just" eaLnBrk="0" hangingPunct="0">
              <a:buFontTx/>
              <a:buChar char="•"/>
            </a:pPr>
            <a:r>
              <a:rPr lang="ru-RU" sz="1600" b="1" i="1" u="sng">
                <a:solidFill>
                  <a:srgbClr val="000000"/>
                </a:solidFill>
                <a:cs typeface="Times New Roman" pitchFamily="18" charset="0"/>
              </a:rPr>
              <a:t>езда с ускорениями</a:t>
            </a:r>
            <a:r>
              <a:rPr lang="ru-RU" sz="1600" b="1" u="sng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1600">
                <a:solidFill>
                  <a:srgbClr val="000000"/>
                </a:solidFill>
                <a:cs typeface="Times New Roman" pitchFamily="18" charset="0"/>
              </a:rPr>
              <a:t>на различные отрезки дистанции или времени, например 5-6 ускорений на 300-500 м  или по 30-60 секунд.</a:t>
            </a:r>
            <a:endParaRPr lang="ru-RU" sz="1600"/>
          </a:p>
          <a:p>
            <a:pPr indent="360363" algn="just" eaLnBrk="0" hangingPunct="0"/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 </a:t>
            </a:r>
            <a:endParaRPr lang="ru-RU" sz="180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286250" y="4572000"/>
          <a:ext cx="4558666" cy="207170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427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/>
                        <a:t>Дистанция, км</a:t>
                      </a:r>
                      <a:endParaRPr lang="ru-RU" sz="1200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/>
                        <a:t>Время, мин, с</a:t>
                      </a:r>
                      <a:endParaRPr lang="ru-RU" sz="1200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/>
                        <a:t>Частота занятий в неделю</a:t>
                      </a:r>
                      <a:endParaRPr lang="ru-RU" sz="120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8,0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15.01-20.00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/>
                        <a:t>5</a:t>
                      </a:r>
                      <a:endParaRPr lang="ru-RU" sz="16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/>
                        <a:t>9,6</a:t>
                      </a:r>
                      <a:endParaRPr lang="ru-RU" sz="16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18.01-24.00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4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/>
                        <a:t>11,2</a:t>
                      </a:r>
                      <a:endParaRPr lang="ru-RU" sz="16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21,01-28.00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4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/>
                        <a:t>12,8</a:t>
                      </a:r>
                      <a:endParaRPr lang="ru-RU" sz="16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/>
                        <a:t>24.01-32.00</a:t>
                      </a:r>
                      <a:endParaRPr lang="ru-RU" sz="16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/>
                        <a:t>3</a:t>
                      </a:r>
                      <a:endParaRPr lang="ru-RU" sz="16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59" name="Rectangle 2"/>
          <p:cNvSpPr>
            <a:spLocks noChangeArrowheads="1"/>
          </p:cNvSpPr>
          <p:nvPr/>
        </p:nvSpPr>
        <p:spPr bwMode="auto">
          <a:xfrm>
            <a:off x="4286250" y="3786188"/>
            <a:ext cx="46434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ctr" eaLnBrk="0" hangingPunct="0"/>
            <a:r>
              <a:rPr lang="ru-RU" sz="1800" b="1" i="1">
                <a:cs typeface="Times New Roman" pitchFamily="18" charset="0"/>
              </a:rPr>
              <a:t>Нормативы самостоятельных занятий велосипедной ездой</a:t>
            </a:r>
            <a:endParaRPr lang="ru-RU" sz="1800" b="1"/>
          </a:p>
          <a:p>
            <a:pPr indent="360363" eaLnBrk="0" hangingPunct="0"/>
            <a:endParaRPr lang="ru-RU"/>
          </a:p>
        </p:txBody>
      </p:sp>
      <p:pic>
        <p:nvPicPr>
          <p:cNvPr id="79876" name="Picture 4" descr="Картинки по запросу велосипед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227933">
            <a:off x="115400" y="642273"/>
            <a:ext cx="2757251" cy="22860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3270116" cy="84124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Аэробика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ятиугольник 3"/>
          <p:cNvSpPr/>
          <p:nvPr/>
        </p:nvSpPr>
        <p:spPr>
          <a:xfrm>
            <a:off x="214313" y="1000125"/>
            <a:ext cx="5143500" cy="1214438"/>
          </a:xfrm>
          <a:prstGeom prst="homePlat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ru-RU" sz="18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Классическая аэробика</a:t>
            </a:r>
            <a:r>
              <a:rPr lang="ru-RU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это система упражнений, включающая в себя танцевальные движения, шаги и гимнастику под музыкальное сопровождение.</a:t>
            </a:r>
          </a:p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Пятиугольник 6"/>
          <p:cNvSpPr/>
          <p:nvPr/>
        </p:nvSpPr>
        <p:spPr>
          <a:xfrm>
            <a:off x="285720" y="2357430"/>
            <a:ext cx="8001056" cy="1214446"/>
          </a:xfrm>
          <a:prstGeom prst="homePlat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360363" algn="ctr" eaLnBrk="0" hangingPunct="0">
              <a:tabLst>
                <a:tab pos="450850" algn="l"/>
              </a:tabLst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Классическая аэробика 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– это комплекс упражнений, позволяющий при минимальной нагрузке на позвоночник укрепить мышечный корсет, улучшить осанку, развить координацию, гибкость и чувство равновесия.</a:t>
            </a:r>
          </a:p>
        </p:txBody>
      </p:sp>
      <p:pic>
        <p:nvPicPr>
          <p:cNvPr id="12" name="Picture 7" descr="Картинки по запросу аэроби 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5500694" y="428604"/>
            <a:ext cx="3214710" cy="1762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675" name="Picture 3" descr="http://april-knows.ru/upload/medialibrary/e77/e771da6a2044060a8ab56f694ec2f5b7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214282" y="4714884"/>
            <a:ext cx="1200150" cy="1722438"/>
          </a:xfrm>
          <a:prstGeom prst="rect">
            <a:avLst/>
          </a:prstGeom>
          <a:solidFill>
            <a:srgbClr val="CC99FF"/>
          </a:solidFill>
          <a:ln w="28575">
            <a:solidFill>
              <a:srgbClr val="CC99FF"/>
            </a:solidFill>
            <a:miter lim="800000"/>
            <a:headEnd/>
            <a:tailEnd/>
          </a:ln>
        </p:spPr>
      </p:pic>
      <p:pic>
        <p:nvPicPr>
          <p:cNvPr id="28676" name="Picture 4" descr="http://fsaf-perm.ru/wp-content/uploads/2015/08/%D0%9A%D1%83%D0%BF%D0%B5%D1%80.jpg"/>
          <p:cNvPicPr>
            <a:picLocks noChangeAspect="1" noChangeArrowheads="1"/>
          </p:cNvPicPr>
          <p:nvPr/>
        </p:nvPicPr>
        <p:blipFill>
          <a:blip r:embed="rId5" r:link="rId6" cstate="print"/>
          <a:srcRect/>
          <a:stretch>
            <a:fillRect/>
          </a:stretch>
        </p:blipFill>
        <p:spPr bwMode="auto">
          <a:xfrm>
            <a:off x="7715272" y="3857628"/>
            <a:ext cx="1228725" cy="1466850"/>
          </a:xfrm>
          <a:prstGeom prst="rect">
            <a:avLst/>
          </a:prstGeom>
          <a:solidFill>
            <a:srgbClr val="CC99FF"/>
          </a:solidFill>
          <a:ln w="28575">
            <a:solidFill>
              <a:srgbClr val="4F81BD"/>
            </a:solidFill>
            <a:miter lim="800000"/>
            <a:headEnd/>
            <a:tailEnd/>
          </a:ln>
        </p:spPr>
      </p:pic>
      <p:sp>
        <p:nvSpPr>
          <p:cNvPr id="15" name="Двойная стрелка влево/вправо 14"/>
          <p:cNvSpPr/>
          <p:nvPr/>
        </p:nvSpPr>
        <p:spPr>
          <a:xfrm>
            <a:off x="1500166" y="3714752"/>
            <a:ext cx="6072230" cy="2643206"/>
          </a:xfrm>
          <a:prstGeom prst="leftRightArrow">
            <a:avLst>
              <a:gd name="adj1" fmla="val 84063"/>
              <a:gd name="adj2" fmla="val 22696"/>
            </a:avLst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Американец, полковник ВВС и 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доктор медицинских наук, </a:t>
            </a:r>
            <a:r>
              <a:rPr lang="ru-RU" sz="18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Кеннет Купер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стал родоначальником современной классической аэробики. Он впервые в 1968 году ввел термин «аэробика». 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Но именно с именем </a:t>
            </a:r>
            <a:r>
              <a:rPr lang="ru-RU" sz="1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Джейн Фонды 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связывают появление, распространение и популяризацию аэробики в России.</a:t>
            </a: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285720" y="142853"/>
            <a:ext cx="5214974" cy="10001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360363" algn="ctr" eaLnBrk="0" hangingPunct="0">
              <a:tabLst>
                <a:tab pos="450850" algn="l"/>
              </a:tabLst>
            </a:pPr>
            <a:r>
              <a:rPr lang="ru-RU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Продолжительность занятий 45-60 мин. Наибольший эффект дают занятия не реже 2-3 раз в неделю (ЧСС более 140 уд/мин).</a:t>
            </a:r>
            <a:endParaRPr lang="ru-RU" sz="1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" name="Пятиугольник 2"/>
          <p:cNvSpPr/>
          <p:nvPr/>
        </p:nvSpPr>
        <p:spPr>
          <a:xfrm rot="5400000" flipH="1">
            <a:off x="5607851" y="3250405"/>
            <a:ext cx="4357718" cy="2286016"/>
          </a:xfrm>
          <a:prstGeom prst="homePlate">
            <a:avLst>
              <a:gd name="adj" fmla="val 46718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indent="360363" algn="ctr" eaLnBrk="0" hangingPunct="0">
              <a:tabLst>
                <a:tab pos="450850" algn="l"/>
              </a:tabLst>
              <a:defRPr/>
            </a:pP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комплекс включаются упражнения для всех групп мышц (маховые и круговые, наклоны, повороты, приседания, выпады, упражнения в упорах, </a:t>
            </a:r>
            <a:r>
              <a:rPr lang="ru-RU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седах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в положении лежа, прыжки, бег на месте и с продвижением, танцевальные элементы…)</a:t>
            </a:r>
            <a:endParaRPr lang="ru-RU" sz="18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214282" y="1428736"/>
            <a:ext cx="5929354" cy="3139321"/>
          </a:xfrm>
          <a:prstGeom prst="rect">
            <a:avLst/>
          </a:prstGeom>
          <a:solidFill>
            <a:srgbClr val="FF99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539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Показания к занятиям аэробикой: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недостаточная физическая активность в повседневной жизни (гиподинамия);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пониженный мышечный тонус;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необходимость общего оздоровления и закаливания организма;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ослабленный иммунитет и профилактика различных заболеваний;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стрессы, раздражительность и повышенная </a:t>
            </a:r>
            <a:r>
              <a:rPr kumimoji="0" 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психоэмоциональная</a:t>
            </a: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утомляемость;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  <a:hlinkClick r:id="rId2"/>
              </a:rPr>
              <a:t>избыточный вес или ожирение</a:t>
            </a: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начальной стадии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142844" y="4714884"/>
            <a:ext cx="6429420" cy="2092881"/>
          </a:xfrm>
          <a:prstGeom prst="rec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539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Исключение составляют: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- серьёзные заболевания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сердечно-сосудистой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и дыхательной систем;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- острый период каких-либо хронических или инфекционных болезней;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- онкологические заболевания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и тяжёлые формы сахарного диабета;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-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тахикардия и частые приступы стенокардии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pic>
        <p:nvPicPr>
          <p:cNvPr id="4" name="Picture 3" descr="https://encrypted-tbn0.gstatic.com/images?q=tbn:ANd9GcR19QX00KVTsa4KgUqKgsZM5xVqorNnP99VS-Om5IANSGjCzVZ3Av0ygrq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24396">
            <a:off x="5702440" y="131246"/>
            <a:ext cx="3200754" cy="24133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14313" y="285750"/>
            <a:ext cx="4357687" cy="2928938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092" y="214290"/>
            <a:ext cx="4714908" cy="101272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Атлетическая гимнастика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/>
              <a:t>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214313" y="357188"/>
            <a:ext cx="428625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tabLst>
                <a:tab pos="360363" algn="l"/>
              </a:tabLst>
            </a:pPr>
            <a:r>
              <a:rPr lang="ru-RU" sz="2000" b="1">
                <a:solidFill>
                  <a:srgbClr val="2A2003"/>
                </a:solidFill>
                <a:cs typeface="Times New Roman" pitchFamily="18" charset="0"/>
              </a:rPr>
              <a:t>Атлетическая гимнастика</a:t>
            </a:r>
            <a:r>
              <a:rPr lang="ru-RU" sz="2000">
                <a:solidFill>
                  <a:srgbClr val="2A2003"/>
                </a:solidFill>
                <a:cs typeface="Times New Roman" pitchFamily="18" charset="0"/>
              </a:rPr>
              <a:t> — это система физических упражнений, развивающих силу, в сочетании с разносторонней физической подготовкой. Занятия атлетической гимнастикой способствуют развитию силы, выносливости, ловкости, формируют гармоничное телосложение</a:t>
            </a:r>
            <a:r>
              <a:rPr lang="ru-RU" sz="1000">
                <a:solidFill>
                  <a:srgbClr val="2A200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lang="ru-RU">
              <a:solidFill>
                <a:srgbClr val="2A2003"/>
              </a:solidFill>
            </a:endParaRPr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142875" y="3143250"/>
            <a:ext cx="900112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188913" algn="just" eaLnBrk="0" hangingPunct="0">
              <a:tabLst>
                <a:tab pos="360363" algn="l"/>
              </a:tabLst>
            </a:pPr>
            <a:r>
              <a:rPr lang="ru-RU" sz="2000" b="1" u="sng">
                <a:solidFill>
                  <a:srgbClr val="000000"/>
                </a:solidFill>
                <a:cs typeface="Times New Roman" pitchFamily="18" charset="0"/>
              </a:rPr>
              <a:t>Специальные силовые упражнения:</a:t>
            </a:r>
            <a:endParaRPr lang="ru-RU" sz="2000"/>
          </a:p>
          <a:p>
            <a:pPr indent="188913" algn="just" eaLnBrk="0" hangingPunct="0">
              <a:buFontTx/>
              <a:buChar char="•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с собственным весом</a:t>
            </a:r>
          </a:p>
          <a:p>
            <a:pPr indent="188913" algn="just" eaLnBrk="0" hangingPunct="0"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(подтягивание, отжимание, приседание и т.п.);</a:t>
            </a:r>
            <a:endParaRPr lang="ru-RU" sz="2000"/>
          </a:p>
          <a:p>
            <a:pPr indent="188913" algn="just" eaLnBrk="0" hangingPunct="0">
              <a:buFontTx/>
              <a:buChar char="•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 с гантелями (масса 5-12 кг);</a:t>
            </a:r>
            <a:endParaRPr lang="ru-RU" sz="2000"/>
          </a:p>
          <a:p>
            <a:pPr indent="188913" algn="just" eaLnBrk="0" hangingPunct="0">
              <a:buFontTx/>
              <a:buChar char="•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 с гирями (16, 24, 32 кг);</a:t>
            </a:r>
            <a:endParaRPr lang="ru-RU" sz="2000"/>
          </a:p>
          <a:p>
            <a:pPr indent="188913" algn="just" eaLnBrk="0" hangingPunct="0">
              <a:buFontTx/>
              <a:buChar char="•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 с эспандером;</a:t>
            </a:r>
            <a:endParaRPr lang="ru-RU" sz="2000"/>
          </a:p>
          <a:p>
            <a:pPr indent="188913" algn="just" eaLnBrk="0" hangingPunct="0">
              <a:buFontTx/>
              <a:buChar char="•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со штангой;</a:t>
            </a:r>
            <a:endParaRPr lang="ru-RU" sz="2000"/>
          </a:p>
          <a:p>
            <a:pPr indent="188913" algn="just" eaLnBrk="0" hangingPunct="0">
              <a:buFontTx/>
              <a:buChar char="•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  на тренажерах.</a:t>
            </a:r>
            <a:endParaRPr lang="ru-RU" sz="2000"/>
          </a:p>
          <a:p>
            <a:pPr indent="188913" algn="just" eaLnBrk="0" hangingPunct="0"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Во время занятий используются, как правило, </a:t>
            </a:r>
            <a:r>
              <a:rPr lang="ru-RU" sz="2000" b="1">
                <a:solidFill>
                  <a:srgbClr val="000000"/>
                </a:solidFill>
                <a:cs typeface="Times New Roman" pitchFamily="18" charset="0"/>
              </a:rPr>
              <a:t>схемы для развития:</a:t>
            </a:r>
            <a:endParaRPr lang="ru-RU" sz="2000"/>
          </a:p>
          <a:p>
            <a:pPr lvl="1" algn="just" eaLnBrk="0" hangingPunct="0">
              <a:buFont typeface="Symbol" pitchFamily="18" charset="2"/>
              <a:buChar char="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абсолютной силы;</a:t>
            </a:r>
            <a:endParaRPr lang="ru-RU" sz="2000"/>
          </a:p>
          <a:p>
            <a:pPr lvl="1" algn="just" eaLnBrk="0" hangingPunct="0">
              <a:buFont typeface="Symbol" pitchFamily="18" charset="2"/>
              <a:buChar char=""/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отдельных групп мышц</a:t>
            </a:r>
            <a:endParaRPr lang="ru-RU" sz="2000"/>
          </a:p>
          <a:p>
            <a:pPr indent="188913" algn="just" eaLnBrk="0" hangingPunct="0">
              <a:tabLst>
                <a:tab pos="360363" algn="l"/>
              </a:tabLst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- или специальные силовые упражнения оздоровительной направленности.</a:t>
            </a:r>
            <a:endParaRPr lang="ru-RU" sz="2000"/>
          </a:p>
        </p:txBody>
      </p:sp>
      <p:pic>
        <p:nvPicPr>
          <p:cNvPr id="24582" name="Picture 12" descr="Картинки по запросу атлетическая гимнасти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63" y="1500188"/>
            <a:ext cx="335756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0" y="1143000"/>
            <a:ext cx="4786313" cy="5715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14290"/>
            <a:ext cx="8686800" cy="1084158"/>
          </a:xfrm>
        </p:spPr>
        <p:txBody>
          <a:bodyPr>
            <a:normAutofit fontScale="90000"/>
          </a:bodyPr>
          <a:lstStyle/>
          <a:p>
            <a:pPr algn="r">
              <a:defRPr/>
            </a:pP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Спортивные и подвижные         игры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5604" name="Прямоугольник 2"/>
          <p:cNvSpPr>
            <a:spLocks noChangeArrowheads="1"/>
          </p:cNvSpPr>
          <p:nvPr/>
        </p:nvSpPr>
        <p:spPr bwMode="auto">
          <a:xfrm>
            <a:off x="142875" y="1285875"/>
            <a:ext cx="44291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b="1" u="sng"/>
              <a:t>Игры </a:t>
            </a:r>
            <a:r>
              <a:rPr lang="ru-RU"/>
              <a:t>отличает разнообразная двигательная деятельность и эмоциональная окраска, присутствует большой оздоровительный эффект, повышается работоспособность, воспитывается коллективизм.</a:t>
            </a:r>
          </a:p>
          <a:p>
            <a:pPr algn="ctr">
              <a:lnSpc>
                <a:spcPct val="80000"/>
              </a:lnSpc>
            </a:pPr>
            <a:r>
              <a:rPr lang="ru-RU" b="1"/>
              <a:t>Подвижные игры</a:t>
            </a:r>
            <a:r>
              <a:rPr lang="ru-RU"/>
              <a:t> отличают несложные правила, произвольное комплектование команд.</a:t>
            </a:r>
          </a:p>
          <a:p>
            <a:pPr algn="ctr">
              <a:lnSpc>
                <a:spcPct val="80000"/>
              </a:lnSpc>
            </a:pPr>
            <a:r>
              <a:rPr lang="ru-RU" b="1"/>
              <a:t>Спортивные игры</a:t>
            </a:r>
            <a:r>
              <a:rPr lang="ru-RU"/>
              <a:t> требуют   владения техникой игры и знаний правил. Наиболее популярные в вузах – волейбол, баскетбол, настольный и большой теннис, футбол, хоккей, ручной </a:t>
            </a:r>
          </a:p>
        </p:txBody>
      </p:sp>
      <p:sp>
        <p:nvSpPr>
          <p:cNvPr id="25605" name="AutoShape 2" descr="Картинки по запросу футбол баскетбол волейбол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5606" name="AutoShape 4" descr="Картинки по запросу футбол баскетбол волейбол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2950" name="Picture 6" descr="http://img.cliparto.com/pic/xl/183640/3189657-soccer-football-basketball-volleyb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1428736"/>
            <a:ext cx="4071966" cy="5072098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Шестиугольник 4"/>
          <p:cNvSpPr/>
          <p:nvPr/>
        </p:nvSpPr>
        <p:spPr>
          <a:xfrm>
            <a:off x="0" y="2571750"/>
            <a:ext cx="4214813" cy="2000250"/>
          </a:xfrm>
          <a:prstGeom prst="hex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8992" y="214290"/>
            <a:ext cx="5559560" cy="1084158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Спортивное ориентирование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214313" y="2643188"/>
            <a:ext cx="3786187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ctr" eaLnBrk="0" hangingPunct="0"/>
            <a:r>
              <a:rPr lang="ru-RU" sz="2000" b="1">
                <a:solidFill>
                  <a:srgbClr val="000000"/>
                </a:solidFill>
                <a:cs typeface="Times New Roman" pitchFamily="18" charset="0"/>
              </a:rPr>
              <a:t>Спортивное ориентирование – </a:t>
            </a: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прохождение дистанции с картой и компасом, отметкой на контрольных пунктах, расположенных на местности</a:t>
            </a:r>
            <a:r>
              <a:rPr lang="ru-RU" sz="1400">
                <a:solidFill>
                  <a:srgbClr val="000000"/>
                </a:solidFill>
                <a:cs typeface="Times New Roman" pitchFamily="18" charset="0"/>
              </a:rPr>
              <a:t>.</a:t>
            </a:r>
            <a:endParaRPr lang="ru-RU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4500563" y="1714500"/>
            <a:ext cx="44291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ctr" eaLnBrk="0" hangingPunct="0"/>
            <a:r>
              <a:rPr lang="ru-RU" sz="2000" b="1">
                <a:solidFill>
                  <a:srgbClr val="000000"/>
                </a:solidFill>
                <a:cs typeface="Times New Roman" pitchFamily="18" charset="0"/>
              </a:rPr>
              <a:t>Содержание тренировки:</a:t>
            </a:r>
            <a:endParaRPr lang="ru-RU" sz="2000"/>
          </a:p>
          <a:p>
            <a:pPr indent="360363" algn="ctr" eaLnBrk="0" hangingPunct="0">
              <a:buFontTx/>
              <a:buChar char="•"/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равномерный бег по знакомой местности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30-60 минут</a:t>
            </a: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с отметкой в 4-5 контрольных пунктах;</a:t>
            </a:r>
            <a:endParaRPr lang="ru-RU" sz="1800"/>
          </a:p>
          <a:p>
            <a:pPr indent="360363" algn="ctr" eaLnBrk="0" hangingPunct="0">
              <a:buFontTx/>
              <a:buChar char="•"/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равномерный бег по незнакомой местности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30-60 минут с использованием карты и компаса и отметкой в 4-5 контрольных пунктах;</a:t>
            </a:r>
            <a:endParaRPr lang="ru-RU" sz="1800"/>
          </a:p>
          <a:p>
            <a:pPr indent="360363" algn="ctr" eaLnBrk="0" hangingPunct="0">
              <a:buFontTx/>
              <a:buChar char="•"/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непрерывное передвижение с переменной скоростью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по пересеченной местности 90-120 минут с отметкой в нескольких контрольных пунктах;</a:t>
            </a:r>
            <a:endParaRPr lang="ru-RU" sz="1800"/>
          </a:p>
          <a:p>
            <a:pPr indent="360363" algn="ctr" eaLnBrk="0" hangingPunct="0">
              <a:buFontTx/>
              <a:buChar char="•"/>
            </a:pPr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максимально быстрое передвижение по пересеченной местности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с использованием карты и вычислением по компасу кратчайшего пути до контрольного пункта.</a:t>
            </a:r>
            <a:endParaRPr lang="ru-RU" sz="1800"/>
          </a:p>
        </p:txBody>
      </p:sp>
      <p:pic>
        <p:nvPicPr>
          <p:cNvPr id="83972" name="Picture 4" descr="Картинки по запросу спортивное ориентирование картинк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2857520" cy="22145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3974" name="Picture 6" descr="Картинки по запросу спортивное ориентирование картинк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785785" y="4643446"/>
            <a:ext cx="3500461" cy="2214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85728"/>
            <a:ext cx="2841488" cy="57150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Походы</a:t>
            </a: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dirty="0" smtClean="0">
                <a:latin typeface="Times New Roman" pitchFamily="18" charset="0"/>
                <a:cs typeface="Times New Roman" pitchFamily="18" charset="0"/>
              </a:rPr>
            </a:b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Прямоугольник 2"/>
          <p:cNvSpPr>
            <a:spLocks noChangeArrowheads="1"/>
          </p:cNvSpPr>
          <p:nvPr/>
        </p:nvSpPr>
        <p:spPr bwMode="auto">
          <a:xfrm>
            <a:off x="2714625" y="500063"/>
            <a:ext cx="6215063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/>
              <a:t>Организатором походов в вузе является туристическая секция. </a:t>
            </a:r>
          </a:p>
          <a:p>
            <a:pPr algn="ctr">
              <a:lnSpc>
                <a:spcPct val="90000"/>
              </a:lnSpc>
            </a:pPr>
            <a:r>
              <a:rPr lang="ru-RU"/>
              <a:t>Выбирается и изучается маршрут, комплектуется группа, снаряжение, режим в пути, распределяются обязанности между участниками похода.</a:t>
            </a:r>
          </a:p>
          <a:p>
            <a:pPr algn="ctr">
              <a:lnSpc>
                <a:spcPct val="90000"/>
              </a:lnSpc>
            </a:pPr>
            <a:r>
              <a:rPr lang="ru-RU"/>
              <a:t>Одежда туриста должна быть легкой, прочной, обувь разношенная.</a:t>
            </a:r>
          </a:p>
          <a:p>
            <a:pPr algn="ctr">
              <a:lnSpc>
                <a:spcPct val="90000"/>
              </a:lnSpc>
            </a:pPr>
            <a:r>
              <a:rPr lang="ru-RU"/>
              <a:t>Необходимым условием является физическая и специально туристическая подготовка.</a:t>
            </a:r>
          </a:p>
          <a:p>
            <a:pPr algn="ctr">
              <a:lnSpc>
                <a:spcPct val="90000"/>
              </a:lnSpc>
            </a:pPr>
            <a:r>
              <a:rPr lang="ru-RU"/>
              <a:t>Организуются пешие, горные, велосипедные, лыжные, водные походы, в соответствии с требованиями «Правил организации и проведения туристических походов и путешествий».Туристы обязаны сохранять экологию </a:t>
            </a:r>
          </a:p>
          <a:p>
            <a:pPr algn="ctr">
              <a:lnSpc>
                <a:spcPct val="90000"/>
              </a:lnSpc>
            </a:pPr>
            <a:r>
              <a:rPr lang="ru-RU"/>
              <a:t>природы.</a:t>
            </a:r>
          </a:p>
        </p:txBody>
      </p:sp>
      <p:sp>
        <p:nvSpPr>
          <p:cNvPr id="27652" name="AutoShape 2" descr="Картинки по запросу поход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4996" name="Picture 4" descr="Картинки по запросу поход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63" y="4800010"/>
            <a:ext cx="2609850" cy="2000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998" name="Picture 6" descr="Картинки по запросу поход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5505450"/>
            <a:ext cx="2286016" cy="13115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000" name="Picture 8" descr="Картинки по запросу поход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5357826"/>
            <a:ext cx="2039690" cy="135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002" name="Picture 10" descr="Картинки по запросу поход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1349619">
            <a:off x="-129824" y="2602786"/>
            <a:ext cx="2905095" cy="2428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657" name="AutoShape 12" descr="Картинки по запросу велопоход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7658" name="AutoShape 14" descr="Картинки по запросу велопоход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5008" name="Picture 16" descr="Картинки по запросу велопоход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94985">
            <a:off x="197375" y="1002581"/>
            <a:ext cx="2466975" cy="18478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7143800" cy="85725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b="1" dirty="0" smtClean="0"/>
              <a:t>Управление процессом самостоятельных занятий</a:t>
            </a:r>
            <a:endParaRPr lang="ru-RU" dirty="0"/>
          </a:p>
        </p:txBody>
      </p:sp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214313" y="1357313"/>
            <a:ext cx="3714750" cy="5016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450850" algn="ctr" eaLnBrk="0" hangingPunct="0"/>
            <a:r>
              <a:rPr lang="ru-RU" sz="2000">
                <a:cs typeface="Times New Roman" pitchFamily="18" charset="0"/>
              </a:rPr>
              <a:t>Чтобы управлять процессом самостоятельных занятий, необходимо:</a:t>
            </a:r>
            <a:endParaRPr lang="ru-RU" sz="2000"/>
          </a:p>
          <a:p>
            <a:pPr indent="450850" algn="ctr" eaLnBrk="0" hangingPunct="0">
              <a:buFontTx/>
              <a:buChar char="•"/>
            </a:pPr>
            <a:r>
              <a:rPr lang="ru-RU" sz="2000">
                <a:cs typeface="Times New Roman" pitchFamily="18" charset="0"/>
              </a:rPr>
              <a:t>определить цели самостоятельных занятий,</a:t>
            </a:r>
            <a:endParaRPr lang="ru-RU" sz="2000"/>
          </a:p>
          <a:p>
            <a:pPr indent="450850" algn="ctr" eaLnBrk="0" hangingPunct="0">
              <a:buFontTx/>
              <a:buChar char="•"/>
            </a:pPr>
            <a:r>
              <a:rPr lang="ru-RU" sz="2000">
                <a:cs typeface="Times New Roman" pitchFamily="18" charset="0"/>
              </a:rPr>
              <a:t>определить индивидуальные особенности занимающегося,</a:t>
            </a:r>
            <a:endParaRPr lang="ru-RU" sz="2000"/>
          </a:p>
          <a:p>
            <a:pPr indent="450850" algn="ctr" eaLnBrk="0" hangingPunct="0">
              <a:buFontTx/>
              <a:buChar char="•"/>
            </a:pPr>
            <a:r>
              <a:rPr lang="ru-RU" sz="2000">
                <a:cs typeface="Times New Roman" pitchFamily="18" charset="0"/>
              </a:rPr>
              <a:t>скорректировать планы занятий (перспективный, годичный, на семестр и микроцикл),</a:t>
            </a:r>
            <a:endParaRPr lang="ru-RU" sz="2000"/>
          </a:p>
          <a:p>
            <a:pPr indent="450850" algn="ctr" eaLnBrk="0" hangingPunct="0">
              <a:buFontTx/>
              <a:buChar char="•"/>
            </a:pPr>
            <a:r>
              <a:rPr lang="ru-RU" sz="2000">
                <a:cs typeface="Times New Roman" pitchFamily="18" charset="0"/>
              </a:rPr>
              <a:t>определить и изменить содержание, организацию, методику и условия занятий, применяемые средства тренировки</a:t>
            </a:r>
            <a:r>
              <a:rPr lang="ru-RU" sz="1800">
                <a:cs typeface="Times New Roman" pitchFamily="18" charset="0"/>
              </a:rPr>
              <a:t>.</a:t>
            </a:r>
            <a:endParaRPr lang="ru-RU" sz="180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4071938" y="1500188"/>
            <a:ext cx="4786312" cy="50165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ru-RU" sz="2000"/>
              <a:t>Рекомендуется проводить </a:t>
            </a:r>
            <a:r>
              <a:rPr lang="ru-RU" sz="2000" b="1"/>
              <a:t>учет</a:t>
            </a:r>
            <a:r>
              <a:rPr lang="ru-RU" sz="2000"/>
              <a:t> с записью данных в личный дневник самоконтроля.</a:t>
            </a:r>
          </a:p>
          <a:p>
            <a:pPr algn="ctr" eaLnBrk="0" hangingPunct="0"/>
            <a:r>
              <a:rPr lang="ru-RU" sz="2000" b="1">
                <a:cs typeface="Times New Roman" pitchFamily="18" charset="0"/>
              </a:rPr>
              <a:t>Цель предварительного учета </a:t>
            </a:r>
            <a:r>
              <a:rPr lang="ru-RU" sz="2000">
                <a:cs typeface="Times New Roman" pitchFamily="18" charset="0"/>
              </a:rPr>
              <a:t>– зафиксировать данные исходного уровня подготовленности занимающихся.</a:t>
            </a:r>
            <a:endParaRPr lang="ru-RU" sz="2000"/>
          </a:p>
          <a:p>
            <a:pPr algn="ctr" eaLnBrk="0" hangingPunct="0"/>
            <a:r>
              <a:rPr lang="ru-RU" sz="2000" b="1">
                <a:cs typeface="Times New Roman" pitchFamily="18" charset="0"/>
              </a:rPr>
              <a:t>Текущий учет </a:t>
            </a:r>
            <a:r>
              <a:rPr lang="ru-RU" sz="2000">
                <a:cs typeface="Times New Roman" pitchFamily="18" charset="0"/>
              </a:rPr>
              <a:t>позволяет анализировать показатели тренировочных занятий (количество проведенных тренировок, выполненный объем и интенсивность тренировочной работы).</a:t>
            </a:r>
            <a:endParaRPr lang="ru-RU" sz="2000"/>
          </a:p>
          <a:p>
            <a:pPr algn="ctr" eaLnBrk="0" hangingPunct="0"/>
            <a:r>
              <a:rPr lang="ru-RU" sz="2000" b="1">
                <a:cs typeface="Times New Roman" pitchFamily="18" charset="0"/>
              </a:rPr>
              <a:t>Итоговый учет </a:t>
            </a:r>
            <a:r>
              <a:rPr lang="ru-RU" sz="2000">
                <a:cs typeface="Times New Roman" pitchFamily="18" charset="0"/>
              </a:rPr>
              <a:t>осуществляется в конце периода занятий или в конце годичного цикла тренировочных занятий. Он предполагает сопоставить данные здоровья и тренированности, а также данные объема тренировочной работы.</a:t>
            </a:r>
            <a:endParaRPr lang="ru-RU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4414" y="214290"/>
            <a:ext cx="6429420" cy="64294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800" b="1" dirty="0" smtClean="0">
                <a:latin typeface="Times New Roman" pitchFamily="18" charset="0"/>
                <a:cs typeface="Times New Roman" pitchFamily="18" charset="0"/>
              </a:rPr>
              <a:t>ПЛАН</a:t>
            </a:r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800" dirty="0" smtClean="0">
                <a:latin typeface="Times New Roman" pitchFamily="18" charset="0"/>
                <a:cs typeface="Times New Roman" pitchFamily="18" charset="0"/>
              </a:rPr>
            </a:b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Содержимое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4643438" cy="5857875"/>
          </a:xfrm>
        </p:spPr>
        <p:txBody>
          <a:bodyPr/>
          <a:lstStyle/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Основные понятия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1. Мотивация и целенаправленность самостоятельных занятий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 Формы и содержание самостоятельных занятий. Организация самостоятельных занятий физическими упражнениями различной направленности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2.1. Ходьба и бег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2.2. Плавание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2.3. Ходьба и бег на лыжах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2.4. Езда на велосипеде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2.5. Ритмическая гимнастика, аэробика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2.6. Атлетическая гимнастика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2.7. Спортивные и подвижные игры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2.8. Спортивное ориентирование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2.9. Походы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3. Краткая характеристика основных видов спорта и систем физических упражнений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3.1. Управление процессом самостоятельных занятий</a:t>
            </a:r>
          </a:p>
          <a:p>
            <a:pPr eaLnBrk="1" hangingPunct="1"/>
            <a:endParaRPr lang="ru-RU" sz="1600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6" name="Содержимое 3"/>
          <p:cNvSpPr>
            <a:spLocks noGrp="1"/>
          </p:cNvSpPr>
          <p:nvPr>
            <p:ph sz="half" idx="2"/>
          </p:nvPr>
        </p:nvSpPr>
        <p:spPr>
          <a:xfrm>
            <a:off x="4500563" y="928688"/>
            <a:ext cx="4491037" cy="5715000"/>
          </a:xfrm>
        </p:spPr>
        <p:txBody>
          <a:bodyPr/>
          <a:lstStyle/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4. Характер содержания занятий в зависимости от возраста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5. Особенности самостоятельных занятий для женщин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6. Интенсивности нагрузок в условиях самостоятельных занятий и взаимосвязь между интенсивностью нагрузок и уровнем физической подготовленности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7. Краткая характеристика основных видов спорта и систем физических упражнений 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8. Обоснование индивидуального выбора вида спорта или системы физических упражнений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9. Гигиена самостоятельных занятий 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10. Оказание первой медицинской помощи во время самостоятельных занятий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Заключение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Тесты для проверки знаний</a:t>
            </a:r>
          </a:p>
          <a:p>
            <a:pPr eaLnBrk="1" hangingPunct="1"/>
            <a:r>
              <a:rPr lang="ru-RU" sz="1600" b="1" smtClean="0">
                <a:latin typeface="Times New Roman" pitchFamily="18" charset="0"/>
                <a:cs typeface="Times New Roman" pitchFamily="18" charset="0"/>
              </a:rPr>
              <a:t>Контрольные вопросы</a:t>
            </a:r>
          </a:p>
          <a:p>
            <a:pPr eaLnBrk="1" hangingPunct="1"/>
            <a:r>
              <a:rPr lang="ru-RU" sz="1800" b="1" smtClean="0">
                <a:latin typeface="Times New Roman" pitchFamily="18" charset="0"/>
                <a:cs typeface="Times New Roman" pitchFamily="18" charset="0"/>
              </a:rPr>
              <a:t>Литература</a:t>
            </a:r>
          </a:p>
          <a:p>
            <a:pPr eaLnBrk="1" hangingPunct="1"/>
            <a:endParaRPr lang="ru-RU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14290"/>
            <a:ext cx="8686800" cy="1084158"/>
          </a:xfrm>
        </p:spPr>
        <p:txBody>
          <a:bodyPr>
            <a:normAutofit fontScale="90000"/>
          </a:bodyPr>
          <a:lstStyle/>
          <a:p>
            <a:pPr algn="r">
              <a:defRPr/>
            </a:pPr>
            <a:r>
              <a:rPr lang="ru-RU" b="1" dirty="0" smtClean="0"/>
              <a:t>Характер содержания занятий в зависимости от возраста</a:t>
            </a:r>
            <a:endParaRPr lang="ru-RU" dirty="0"/>
          </a:p>
        </p:txBody>
      </p:sp>
      <p:sp>
        <p:nvSpPr>
          <p:cNvPr id="29699" name="Rectangle 1"/>
          <p:cNvSpPr>
            <a:spLocks noChangeArrowheads="1"/>
          </p:cNvSpPr>
          <p:nvPr/>
        </p:nvSpPr>
        <p:spPr bwMode="auto">
          <a:xfrm>
            <a:off x="4429125" y="1357313"/>
            <a:ext cx="4357688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just" eaLnBrk="0" hangingPunct="0"/>
            <a:r>
              <a:rPr lang="ru-RU" sz="2000">
                <a:cs typeface="Times New Roman" pitchFamily="18" charset="0"/>
              </a:rPr>
              <a:t>С учетом возрастных изменений для лиц 17-29 лет </a:t>
            </a: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рекомендуются:</a:t>
            </a:r>
            <a:endParaRPr lang="ru-RU" sz="2000"/>
          </a:p>
          <a:p>
            <a:pPr indent="360363" algn="just" eaLnBrk="0" hangingPunct="0"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имеющим высокий уровень подготовленности - занятия избранным видом спорта;</a:t>
            </a:r>
            <a:endParaRPr lang="ru-RU" sz="2000"/>
          </a:p>
          <a:p>
            <a:pPr indent="360363" algn="just" eaLnBrk="0" hangingPunct="0"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имеющим средний уровень подготовленности – занятия общей физической подготовкой;</a:t>
            </a:r>
            <a:endParaRPr lang="ru-RU" sz="2000"/>
          </a:p>
          <a:p>
            <a:pPr indent="360363" algn="just" eaLnBrk="0" hangingPunct="0"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имеющим низкий уровень подготовленности – занятия оздоровительной направленности;</a:t>
            </a:r>
            <a:endParaRPr lang="ru-RU" sz="2000"/>
          </a:p>
          <a:p>
            <a:pPr indent="360363" algn="just" eaLnBrk="0" hangingPunct="0"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имеющим отклонения в состоянии здоровья и освобожденным от практических занятий – занятия в специальном учебном отделении или лечебная физическая культура.</a:t>
            </a:r>
            <a:endParaRPr lang="ru-RU" sz="200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14313" y="3143250"/>
          <a:ext cx="3857653" cy="354102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44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Категория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/>
                        <a:t>Кол.-во часов в неделю</a:t>
                      </a:r>
                      <a:endParaRPr lang="ru-RU" sz="20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Дошкольники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569595" algn="ctr">
                        <a:spcAft>
                          <a:spcPts val="0"/>
                        </a:spcAft>
                      </a:pPr>
                      <a:r>
                        <a:rPr lang="ru-RU" sz="2000"/>
                        <a:t>21-28</a:t>
                      </a:r>
                      <a:endParaRPr lang="ru-RU" sz="20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Школьники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579120" algn="ctr">
                        <a:spcAft>
                          <a:spcPts val="0"/>
                        </a:spcAft>
                      </a:pPr>
                      <a:r>
                        <a:rPr lang="ru-RU" sz="2000"/>
                        <a:t>14-21</a:t>
                      </a:r>
                      <a:endParaRPr lang="ru-RU" sz="20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Учащиеся ПТУ и средних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специальных учебных заведений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2000" dirty="0"/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10-14</a:t>
                      </a:r>
                      <a:br>
                        <a:rPr lang="ru-RU" sz="2000" dirty="0"/>
                      </a:b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/>
                        <a:t>Студенты вузов</a:t>
                      </a:r>
                      <a:endParaRPr lang="ru-RU" sz="20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445770"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10-14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/>
                        <a:t>Трудящиеся</a:t>
                      </a:r>
                      <a:endParaRPr lang="ru-RU" sz="20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521970" algn="ctr">
                        <a:spcAft>
                          <a:spcPts val="0"/>
                        </a:spcAft>
                      </a:pPr>
                      <a:r>
                        <a:rPr lang="ru-RU" sz="2000" dirty="0"/>
                        <a:t>6-10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23" name="Rectangle 2"/>
          <p:cNvSpPr>
            <a:spLocks noChangeArrowheads="1"/>
          </p:cNvSpPr>
          <p:nvPr/>
        </p:nvSpPr>
        <p:spPr bwMode="auto">
          <a:xfrm>
            <a:off x="785813" y="2500313"/>
            <a:ext cx="264318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tabLst>
                <a:tab pos="4962525" algn="l"/>
              </a:tabLst>
            </a:pPr>
            <a:r>
              <a:rPr lang="ru-RU" sz="2000" b="1">
                <a:solidFill>
                  <a:srgbClr val="0000FF"/>
                </a:solidFill>
                <a:cs typeface="Times New Roman" pitchFamily="18" charset="0"/>
              </a:rPr>
              <a:t>Объем двигательной активности</a:t>
            </a:r>
            <a:endParaRPr lang="ru-RU" sz="2000" b="1">
              <a:solidFill>
                <a:srgbClr val="0000FF"/>
              </a:solidFill>
            </a:endParaRPr>
          </a:p>
          <a:p>
            <a:pPr algn="ctr" eaLnBrk="0" hangingPunct="0">
              <a:tabLst>
                <a:tab pos="4962525" algn="l"/>
              </a:tabLst>
            </a:pPr>
            <a:r>
              <a:rPr lang="ru-RU" sz="2000" b="1">
                <a:solidFill>
                  <a:srgbClr val="0000FF"/>
                </a:solidFill>
                <a:cs typeface="Times New Roman" pitchFamily="18" charset="0"/>
              </a:rPr>
              <a:t>	</a:t>
            </a:r>
            <a:endParaRPr lang="ru-RU" sz="2000" b="1">
              <a:solidFill>
                <a:srgbClr val="0000FF"/>
              </a:solidFill>
            </a:endParaRPr>
          </a:p>
          <a:p>
            <a:pPr algn="ctr" eaLnBrk="0" hangingPunct="0">
              <a:tabLst>
                <a:tab pos="4962525" algn="l"/>
              </a:tabLst>
            </a:pPr>
            <a:endParaRPr lang="ru-RU"/>
          </a:p>
        </p:txBody>
      </p:sp>
      <p:sp>
        <p:nvSpPr>
          <p:cNvPr id="29724" name="AutoShape 4" descr="Картинки по запросу двигательная активность это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AutoShape 6" descr="Картинки по запросу двигательная активность это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7048" name="Picture 8" descr="Картинки по запросу двигательная активность эт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56"/>
            <a:ext cx="3143272" cy="1814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пля 5"/>
          <p:cNvSpPr/>
          <p:nvPr/>
        </p:nvSpPr>
        <p:spPr>
          <a:xfrm>
            <a:off x="5500694" y="3643314"/>
            <a:ext cx="3429024" cy="2857520"/>
          </a:xfrm>
          <a:prstGeom prst="teardrop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14290"/>
            <a:ext cx="8686800" cy="108415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Особенности самостоятельных занятий для женщин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/>
              <a:t>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0726" name="Прямоугольник 2"/>
          <p:cNvSpPr>
            <a:spLocks noChangeArrowheads="1"/>
          </p:cNvSpPr>
          <p:nvPr/>
        </p:nvSpPr>
        <p:spPr bwMode="auto">
          <a:xfrm>
            <a:off x="2428875" y="1357313"/>
            <a:ext cx="3286125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/>
              <a:t>Организм женщины имеет анатомо-физиологические особенности.</a:t>
            </a:r>
          </a:p>
          <a:p>
            <a:pPr algn="ctr"/>
            <a:r>
              <a:rPr lang="ru-RU"/>
              <a:t>В отличие от мужского у женского организма менее прочное строение костей, меньшее общее развитие мускулатуры тела, более широкий тазовый пояс и более мощная мускулатура тазового дна. </a:t>
            </a:r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5929313" y="3786188"/>
            <a:ext cx="2928937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 algn="ctr" eaLnBrk="0" hangingPunct="0"/>
            <a:r>
              <a:rPr lang="ru-RU" sz="2000">
                <a:solidFill>
                  <a:srgbClr val="000000"/>
                </a:solidFill>
                <a:cs typeface="Times New Roman" pitchFamily="18" charset="0"/>
              </a:rPr>
              <a:t>Полезны упражнения в положении сидя и лежа на спине с подниманием, отведением, приведением и круговыми движениями ног, с подниманием таза, приседания.</a:t>
            </a:r>
            <a:endParaRPr lang="ru-RU" sz="2000"/>
          </a:p>
        </p:txBody>
      </p:sp>
      <p:pic>
        <p:nvPicPr>
          <p:cNvPr id="30728" name="Picture 3" descr="Картинки по запросу двигательная активность женщи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688" y="1143000"/>
            <a:ext cx="20097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5" descr="Картинки по запросу двигательная активность женщин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143000"/>
            <a:ext cx="2214563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7" descr="Картинки по запросу гибкость женщи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2928938"/>
            <a:ext cx="2214562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9" descr="Картинки по запросу гибкость женщин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" y="4786313"/>
            <a:ext cx="2357438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142852"/>
            <a:ext cx="8686800" cy="1000132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 smtClean="0"/>
              <a:t>Интенсивности нагрузок в условиях самостоятельных занятий</a:t>
            </a:r>
            <a:endParaRPr lang="ru-RU" dirty="0"/>
          </a:p>
        </p:txBody>
      </p:sp>
      <p:graphicFrame>
        <p:nvGraphicFramePr>
          <p:cNvPr id="2050" name="Object 0"/>
          <p:cNvGraphicFramePr>
            <a:graphicFrameLocks noChangeAspect="1"/>
          </p:cNvGraphicFramePr>
          <p:nvPr/>
        </p:nvGraphicFramePr>
        <p:xfrm>
          <a:off x="4429125" y="1000125"/>
          <a:ext cx="4495800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Диаграмма" r:id="rId3" imgW="3810081" imgH="4114719" progId="MSGraph.Chart.8">
                  <p:embed followColorScheme="full"/>
                </p:oleObj>
              </mc:Choice>
              <mc:Fallback>
                <p:oleObj name="Диаграмма" r:id="rId3" imgW="3810081" imgH="4114719" progId="MSGraph.Chart.8">
                  <p:embed followColorScheme="full"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1000125"/>
                        <a:ext cx="4495800" cy="385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7"/>
          <p:cNvSpPr>
            <a:spLocks noChangeArrowheads="1"/>
          </p:cNvSpPr>
          <p:nvPr/>
        </p:nvSpPr>
        <p:spPr bwMode="auto">
          <a:xfrm>
            <a:off x="4714875" y="1214438"/>
            <a:ext cx="3971925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800"/>
              <a:t>Зоны тренировочных нагрузок по ЧСС</a:t>
            </a: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4643438" y="4000500"/>
            <a:ext cx="3714750" cy="357188"/>
          </a:xfrm>
          <a:prstGeom prst="rect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600"/>
              <a:t>0 зона       </a:t>
            </a:r>
            <a:r>
              <a:rPr lang="en-US" sz="1600"/>
              <a:t>I </a:t>
            </a:r>
            <a:r>
              <a:rPr lang="ru-RU" sz="1600"/>
              <a:t>зона       </a:t>
            </a:r>
            <a:r>
              <a:rPr lang="en-US" sz="1600"/>
              <a:t>II</a:t>
            </a:r>
            <a:r>
              <a:rPr lang="ru-RU" sz="1600"/>
              <a:t> зона</a:t>
            </a:r>
            <a:r>
              <a:rPr lang="en-US" sz="1600"/>
              <a:t>     III</a:t>
            </a:r>
            <a:r>
              <a:rPr lang="ru-RU" sz="1600"/>
              <a:t> зона </a:t>
            </a:r>
          </a:p>
        </p:txBody>
      </p:sp>
      <p:sp>
        <p:nvSpPr>
          <p:cNvPr id="2055" name="Rectangle 11"/>
          <p:cNvSpPr>
            <a:spLocks noChangeArrowheads="1"/>
          </p:cNvSpPr>
          <p:nvPr/>
        </p:nvSpPr>
        <p:spPr bwMode="auto">
          <a:xfrm>
            <a:off x="4714875" y="1857375"/>
            <a:ext cx="533400" cy="304800"/>
          </a:xfrm>
          <a:prstGeom prst="rect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400"/>
              <a:t>ЧСС</a:t>
            </a:r>
          </a:p>
        </p:txBody>
      </p:sp>
      <p:sp>
        <p:nvSpPr>
          <p:cNvPr id="2056" name="Rectangle 9"/>
          <p:cNvSpPr>
            <a:spLocks noChangeArrowheads="1"/>
          </p:cNvSpPr>
          <p:nvPr/>
        </p:nvSpPr>
        <p:spPr bwMode="auto">
          <a:xfrm>
            <a:off x="4429125" y="4714875"/>
            <a:ext cx="4419600" cy="1905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800"/>
              <a:t>0 зона – </a:t>
            </a:r>
            <a:r>
              <a:rPr lang="ru-RU" sz="1800" b="1"/>
              <a:t>компенсаторная</a:t>
            </a:r>
          </a:p>
          <a:p>
            <a:r>
              <a:rPr lang="en-US" sz="1800"/>
              <a:t>I</a:t>
            </a:r>
            <a:r>
              <a:rPr lang="ru-RU" sz="1800"/>
              <a:t> зона – </a:t>
            </a:r>
            <a:r>
              <a:rPr lang="ru-RU" sz="1800" b="1"/>
              <a:t>аэробная</a:t>
            </a:r>
            <a:r>
              <a:rPr lang="ru-RU" sz="1800"/>
              <a:t> </a:t>
            </a:r>
            <a:r>
              <a:rPr lang="ru-RU" sz="1600"/>
              <a:t>(энергия вырабатывается </a:t>
            </a:r>
          </a:p>
          <a:p>
            <a:r>
              <a:rPr lang="ru-RU" sz="1600"/>
              <a:t>               за счет окислительных процессов)</a:t>
            </a:r>
          </a:p>
          <a:p>
            <a:r>
              <a:rPr lang="en-US" sz="1800"/>
              <a:t>II </a:t>
            </a:r>
            <a:r>
              <a:rPr lang="ru-RU" sz="1800"/>
              <a:t>зона – </a:t>
            </a:r>
            <a:r>
              <a:rPr lang="ru-RU" sz="1800" b="1"/>
              <a:t>смешанна</a:t>
            </a:r>
            <a:r>
              <a:rPr lang="ru-RU" sz="1800"/>
              <a:t>я </a:t>
            </a:r>
            <a:r>
              <a:rPr lang="ru-RU" sz="1600"/>
              <a:t>(аэробные + анаэробные</a:t>
            </a:r>
          </a:p>
          <a:p>
            <a:r>
              <a:rPr lang="ru-RU" sz="1600"/>
              <a:t>               механизмы образования энергии)</a:t>
            </a:r>
          </a:p>
          <a:p>
            <a:r>
              <a:rPr lang="en-US" sz="1600"/>
              <a:t>III</a:t>
            </a:r>
            <a:r>
              <a:rPr lang="ru-RU" sz="1600"/>
              <a:t> зона – </a:t>
            </a:r>
            <a:r>
              <a:rPr lang="ru-RU" sz="1800" b="1"/>
              <a:t>анаэробная </a:t>
            </a:r>
            <a:r>
              <a:rPr lang="ru-RU" sz="1600"/>
              <a:t>(распад энергетических</a:t>
            </a:r>
          </a:p>
          <a:p>
            <a:r>
              <a:rPr lang="ru-RU" sz="1600"/>
              <a:t>                веществ при недостатке О</a:t>
            </a:r>
            <a:r>
              <a:rPr lang="ru-RU" sz="1600" baseline="-25000"/>
              <a:t>2</a:t>
            </a:r>
            <a:r>
              <a:rPr lang="ru-RU" sz="1600"/>
              <a:t>)</a:t>
            </a:r>
            <a:endParaRPr lang="ru-RU" sz="1800" b="1"/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285750" y="1785938"/>
          <a:ext cx="4071938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Диаграмма" r:id="rId5" imgW="3810081" imgH="4114719" progId="MSGraph.Chart.8">
                  <p:embed followColorScheme="full"/>
                </p:oleObj>
              </mc:Choice>
              <mc:Fallback>
                <p:oleObj name="Диаграмма" r:id="rId5" imgW="3810081" imgH="4114719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1785938"/>
                        <a:ext cx="4071938" cy="403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5"/>
          <p:cNvSpPr>
            <a:spLocks noChangeArrowheads="1"/>
          </p:cNvSpPr>
          <p:nvPr/>
        </p:nvSpPr>
        <p:spPr bwMode="auto">
          <a:xfrm>
            <a:off x="142875" y="1214438"/>
            <a:ext cx="4143375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ru-RU" sz="1800" b="1"/>
              <a:t>Зоны тренировочных нагрузок по ЧСС</a:t>
            </a:r>
          </a:p>
          <a:p>
            <a:pPr algn="ctr">
              <a:lnSpc>
                <a:spcPct val="80000"/>
              </a:lnSpc>
            </a:pPr>
            <a:r>
              <a:rPr lang="ru-RU" sz="1800" b="1"/>
              <a:t>у лиц разного возраста</a:t>
            </a:r>
          </a:p>
        </p:txBody>
      </p:sp>
      <p:sp>
        <p:nvSpPr>
          <p:cNvPr id="2058" name="Rectangle 7"/>
          <p:cNvSpPr>
            <a:spLocks noChangeArrowheads="1"/>
          </p:cNvSpPr>
          <p:nvPr/>
        </p:nvSpPr>
        <p:spPr bwMode="auto">
          <a:xfrm>
            <a:off x="285750" y="2071688"/>
            <a:ext cx="685800" cy="3048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ЧСС</a:t>
            </a:r>
          </a:p>
        </p:txBody>
      </p:sp>
      <p:sp>
        <p:nvSpPr>
          <p:cNvPr id="2059" name="Rectangle 9"/>
          <p:cNvSpPr>
            <a:spLocks noChangeArrowheads="1"/>
          </p:cNvSpPr>
          <p:nvPr/>
        </p:nvSpPr>
        <p:spPr bwMode="auto">
          <a:xfrm>
            <a:off x="214313" y="4857750"/>
            <a:ext cx="428625" cy="21431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20</a:t>
            </a:r>
          </a:p>
        </p:txBody>
      </p:sp>
      <p:sp>
        <p:nvSpPr>
          <p:cNvPr id="2060" name="Rectangle 9"/>
          <p:cNvSpPr>
            <a:spLocks noChangeArrowheads="1"/>
          </p:cNvSpPr>
          <p:nvPr/>
        </p:nvSpPr>
        <p:spPr bwMode="auto">
          <a:xfrm>
            <a:off x="857250" y="5000625"/>
            <a:ext cx="4572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30</a:t>
            </a:r>
          </a:p>
        </p:txBody>
      </p:sp>
      <p:sp>
        <p:nvSpPr>
          <p:cNvPr id="2061" name="Rectangle 9"/>
          <p:cNvSpPr>
            <a:spLocks noChangeArrowheads="1"/>
          </p:cNvSpPr>
          <p:nvPr/>
        </p:nvSpPr>
        <p:spPr bwMode="auto">
          <a:xfrm>
            <a:off x="1643063" y="5143500"/>
            <a:ext cx="4572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40</a:t>
            </a:r>
          </a:p>
        </p:txBody>
      </p:sp>
      <p:sp>
        <p:nvSpPr>
          <p:cNvPr id="2062" name="Rectangle 9"/>
          <p:cNvSpPr>
            <a:spLocks noChangeArrowheads="1"/>
          </p:cNvSpPr>
          <p:nvPr/>
        </p:nvSpPr>
        <p:spPr bwMode="auto">
          <a:xfrm>
            <a:off x="2428875" y="5286375"/>
            <a:ext cx="4572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50</a:t>
            </a:r>
          </a:p>
        </p:txBody>
      </p:sp>
      <p:sp>
        <p:nvSpPr>
          <p:cNvPr id="2063" name="Rectangle 9"/>
          <p:cNvSpPr>
            <a:spLocks noChangeArrowheads="1"/>
          </p:cNvSpPr>
          <p:nvPr/>
        </p:nvSpPr>
        <p:spPr bwMode="auto">
          <a:xfrm>
            <a:off x="3214688" y="5500688"/>
            <a:ext cx="528637" cy="21431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60 лет</a:t>
            </a:r>
          </a:p>
        </p:txBody>
      </p:sp>
      <p:sp>
        <p:nvSpPr>
          <p:cNvPr id="2064" name="Rectangle 18"/>
          <p:cNvSpPr>
            <a:spLocks noChangeArrowheads="1"/>
          </p:cNvSpPr>
          <p:nvPr/>
        </p:nvSpPr>
        <p:spPr bwMode="auto">
          <a:xfrm>
            <a:off x="976313" y="6053138"/>
            <a:ext cx="2524125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600"/>
              <a:t>Зона оптимальной нагрузки</a:t>
            </a:r>
          </a:p>
        </p:txBody>
      </p:sp>
      <p:sp>
        <p:nvSpPr>
          <p:cNvPr id="2065" name="Rectangle 19"/>
          <p:cNvSpPr>
            <a:spLocks noChangeArrowheads="1"/>
          </p:cNvSpPr>
          <p:nvPr/>
        </p:nvSpPr>
        <p:spPr bwMode="auto">
          <a:xfrm>
            <a:off x="976313" y="6429375"/>
            <a:ext cx="2452687" cy="2143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600"/>
              <a:t>Зона больших нагрузок</a:t>
            </a:r>
          </a:p>
        </p:txBody>
      </p:sp>
      <p:sp>
        <p:nvSpPr>
          <p:cNvPr id="2066" name="Rectangle 20"/>
          <p:cNvSpPr>
            <a:spLocks noChangeArrowheads="1"/>
          </p:cNvSpPr>
          <p:nvPr/>
        </p:nvSpPr>
        <p:spPr bwMode="auto">
          <a:xfrm>
            <a:off x="214313" y="6053138"/>
            <a:ext cx="533400" cy="2286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67" name="Rectangle 21"/>
          <p:cNvSpPr>
            <a:spLocks noChangeArrowheads="1"/>
          </p:cNvSpPr>
          <p:nvPr/>
        </p:nvSpPr>
        <p:spPr bwMode="auto">
          <a:xfrm>
            <a:off x="214313" y="6357938"/>
            <a:ext cx="533400" cy="2286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68" name="Rectangle 15"/>
          <p:cNvSpPr>
            <a:spLocks noChangeArrowheads="1"/>
          </p:cNvSpPr>
          <p:nvPr/>
        </p:nvSpPr>
        <p:spPr bwMode="auto">
          <a:xfrm>
            <a:off x="214313" y="5715000"/>
            <a:ext cx="533400" cy="228600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69" name="Rectangle 16"/>
          <p:cNvSpPr>
            <a:spLocks noChangeArrowheads="1"/>
          </p:cNvSpPr>
          <p:nvPr/>
        </p:nvSpPr>
        <p:spPr bwMode="auto">
          <a:xfrm>
            <a:off x="1000125" y="5715000"/>
            <a:ext cx="2428875" cy="28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600"/>
              <a:t>Зона малых нагрузок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072494" cy="1000132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Факторы, влияющие на нагрузку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47" name="Содержимое 2"/>
          <p:cNvSpPr>
            <a:spLocks noGrp="1"/>
          </p:cNvSpPr>
          <p:nvPr>
            <p:ph sz="half" idx="1"/>
          </p:nvPr>
        </p:nvSpPr>
        <p:spPr>
          <a:xfrm>
            <a:off x="0" y="1428750"/>
            <a:ext cx="4357688" cy="542925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количество повторений упражнения. Чем большее число раз повторяется упражнение, тем больше нагрузка, и наоборот;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амплитуда движений;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исходное положение;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величина и количество участвующих в упражнении мышечных групп;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темп выполнения;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степень сложности упражнения;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степень и характер мышечного напряжения;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продолжительность и характер пауз отдыха между упражнениями. 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3438" y="1142984"/>
            <a:ext cx="4286280" cy="571501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pPr algn="ctr">
              <a:buFont typeface="Wingdings 2" pitchFamily="18" charset="2"/>
              <a:buNone/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Тренировочные нагрузки характеризуются рядом физических и физиологических показателей. </a:t>
            </a:r>
          </a:p>
          <a:p>
            <a:pPr algn="ctr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 физическим показателям нагрузки относятся </a:t>
            </a:r>
            <a:r>
              <a:rPr lang="ru-RU" sz="2000" i="1" u="sng" dirty="0" smtClean="0">
                <a:latin typeface="Times New Roman" pitchFamily="18" charset="0"/>
                <a:cs typeface="Times New Roman" pitchFamily="18" charset="0"/>
              </a:rPr>
              <a:t>количественные признаки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выполняемой работы (интенсивность и объем, скорость и темп движений, величина усилия, продолжительность, число повторений). </a:t>
            </a:r>
          </a:p>
          <a:p>
            <a:pPr algn="ctr">
              <a:buFont typeface="Wingdings 2" pitchFamily="18" charset="2"/>
              <a:buNone/>
              <a:defRPr/>
            </a:pPr>
            <a:r>
              <a:rPr lang="ru-RU" sz="2000" i="1" u="sng" dirty="0" smtClean="0">
                <a:latin typeface="Times New Roman" pitchFamily="18" charset="0"/>
                <a:cs typeface="Times New Roman" pitchFamily="18" charset="0"/>
              </a:rPr>
              <a:t>Физиологические параме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тры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характеризуют уровень мобилизации функциональных резервов организма (увеличение 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ЧСС, ударного объема крови, минутного объема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31751" name="Rectangle 5"/>
          <p:cNvSpPr>
            <a:spLocks noChangeArrowheads="1"/>
          </p:cNvSpPr>
          <p:nvPr/>
        </p:nvSpPr>
        <p:spPr bwMode="auto">
          <a:xfrm>
            <a:off x="357188" y="857250"/>
            <a:ext cx="3505200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800" b="1"/>
              <a:t>Факторы дозировки нагрузки: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14290"/>
            <a:ext cx="8686800" cy="85725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Индивидуальный выбор вида спорта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771" name="Rectangle 1"/>
          <p:cNvSpPr>
            <a:spLocks noChangeArrowheads="1"/>
          </p:cNvSpPr>
          <p:nvPr/>
        </p:nvSpPr>
        <p:spPr bwMode="auto">
          <a:xfrm>
            <a:off x="285750" y="1643063"/>
            <a:ext cx="4071938" cy="10160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ru-RU" sz="2000" b="1" dirty="0">
                <a:cs typeface="Times New Roman" pitchFamily="18" charset="0"/>
              </a:rPr>
              <a:t>Для укрепления здоровья, исправления недостатков физического развития.</a:t>
            </a:r>
            <a:endParaRPr lang="ru-RU" sz="2000" dirty="0"/>
          </a:p>
        </p:txBody>
      </p:sp>
      <p:sp>
        <p:nvSpPr>
          <p:cNvPr id="32772" name="Прямоугольник 3"/>
          <p:cNvSpPr>
            <a:spLocks noChangeArrowheads="1"/>
          </p:cNvSpPr>
          <p:nvPr/>
        </p:nvSpPr>
        <p:spPr bwMode="auto">
          <a:xfrm>
            <a:off x="285750" y="3013075"/>
            <a:ext cx="3929063" cy="70802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/>
              <a:t>Повышение функциональных возможностей организма</a:t>
            </a:r>
            <a:endParaRPr lang="ru-RU" sz="2000"/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4071942"/>
            <a:ext cx="2286016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800" b="1" dirty="0"/>
              <a:t>для развития силы</a:t>
            </a:r>
            <a:r>
              <a:rPr lang="ru-RU" sz="1800" dirty="0"/>
              <a:t> </a:t>
            </a:r>
          </a:p>
        </p:txBody>
      </p:sp>
      <p:sp>
        <p:nvSpPr>
          <p:cNvPr id="32776" name="Прямоугольник 5"/>
          <p:cNvSpPr>
            <a:spLocks noChangeArrowheads="1"/>
          </p:cNvSpPr>
          <p:nvPr/>
        </p:nvSpPr>
        <p:spPr bwMode="auto">
          <a:xfrm>
            <a:off x="214313" y="4714875"/>
            <a:ext cx="2500312" cy="646113"/>
          </a:xfrm>
          <a:prstGeom prst="rect">
            <a:avLst/>
          </a:prstGeom>
          <a:gradFill rotWithShape="1">
            <a:gsLst>
              <a:gs pos="0">
                <a:srgbClr val="83D3FF"/>
              </a:gs>
              <a:gs pos="50000">
                <a:srgbClr val="B5E2FF"/>
              </a:gs>
              <a:gs pos="100000">
                <a:srgbClr val="DBF0FF"/>
              </a:gs>
            </a:gsLst>
            <a:lin ang="81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800" b="1"/>
              <a:t>для развития быстроты движений</a:t>
            </a:r>
            <a:r>
              <a:rPr lang="ru-RU" sz="1800"/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928926" y="4071942"/>
            <a:ext cx="2714644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800" b="1" dirty="0"/>
              <a:t>для развития ловкости</a:t>
            </a:r>
            <a:r>
              <a:rPr lang="ru-RU" sz="1800" dirty="0"/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000364" y="4714884"/>
            <a:ext cx="2571768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800" b="1" dirty="0"/>
              <a:t>для развития гибкости</a:t>
            </a:r>
            <a:r>
              <a:rPr lang="ru-RU" sz="1800" dirty="0"/>
              <a:t> </a:t>
            </a:r>
          </a:p>
        </p:txBody>
      </p:sp>
      <p:sp>
        <p:nvSpPr>
          <p:cNvPr id="32783" name="Прямоугольник 8"/>
          <p:cNvSpPr>
            <a:spLocks noChangeArrowheads="1"/>
          </p:cNvSpPr>
          <p:nvPr/>
        </p:nvSpPr>
        <p:spPr bwMode="auto">
          <a:xfrm>
            <a:off x="2928938" y="5357813"/>
            <a:ext cx="3357562" cy="369887"/>
          </a:xfrm>
          <a:prstGeom prst="rect">
            <a:avLst/>
          </a:prstGeom>
          <a:gradFill rotWithShape="1">
            <a:gsLst>
              <a:gs pos="0">
                <a:srgbClr val="83D3FF"/>
              </a:gs>
              <a:gs pos="50000">
                <a:srgbClr val="B5E2FF"/>
              </a:gs>
              <a:gs pos="100000">
                <a:srgbClr val="DBF0FF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800" b="1"/>
              <a:t>для развития выносливости</a:t>
            </a:r>
            <a:r>
              <a:rPr lang="ru-RU" sz="1800"/>
              <a:t> </a:t>
            </a:r>
          </a:p>
        </p:txBody>
      </p:sp>
      <p:sp>
        <p:nvSpPr>
          <p:cNvPr id="32784" name="Прямоугольник 9"/>
          <p:cNvSpPr>
            <a:spLocks noChangeArrowheads="1"/>
          </p:cNvSpPr>
          <p:nvPr/>
        </p:nvSpPr>
        <p:spPr bwMode="auto">
          <a:xfrm>
            <a:off x="4857750" y="1643063"/>
            <a:ext cx="3857625" cy="10160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/>
              <a:t>Подготовка к будущей профессиональной деятельности </a:t>
            </a:r>
            <a:endParaRPr lang="ru-RU" sz="2000"/>
          </a:p>
        </p:txBody>
      </p:sp>
      <p:sp>
        <p:nvSpPr>
          <p:cNvPr id="32785" name="Прямоугольник 10"/>
          <p:cNvSpPr>
            <a:spLocks noChangeArrowheads="1"/>
          </p:cNvSpPr>
          <p:nvPr/>
        </p:nvSpPr>
        <p:spPr bwMode="auto">
          <a:xfrm>
            <a:off x="5000625" y="2786063"/>
            <a:ext cx="2714625" cy="70802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/>
              <a:t>Для активного отдыха</a:t>
            </a:r>
            <a:endParaRPr lang="ru-RU" sz="2000"/>
          </a:p>
        </p:txBody>
      </p:sp>
      <p:sp>
        <p:nvSpPr>
          <p:cNvPr id="32786" name="Прямоугольник 11"/>
          <p:cNvSpPr>
            <a:spLocks noChangeArrowheads="1"/>
          </p:cNvSpPr>
          <p:nvPr/>
        </p:nvSpPr>
        <p:spPr bwMode="auto">
          <a:xfrm>
            <a:off x="6072188" y="3643313"/>
            <a:ext cx="2857500" cy="10160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/>
              <a:t>Для достижения спортивных результатов.</a:t>
            </a:r>
            <a:endParaRPr lang="ru-RU" sz="2000"/>
          </a:p>
        </p:txBody>
      </p:sp>
      <p:cxnSp>
        <p:nvCxnSpPr>
          <p:cNvPr id="14" name="Прямая со стрелкой 13"/>
          <p:cNvCxnSpPr/>
          <p:nvPr/>
        </p:nvCxnSpPr>
        <p:spPr>
          <a:xfrm rot="5400000" flipH="1" flipV="1">
            <a:off x="7679531" y="5536407"/>
            <a:ext cx="142875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rot="10800000" flipV="1">
            <a:off x="2357438" y="1143000"/>
            <a:ext cx="2178050" cy="500063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rot="16200000" flipH="1">
            <a:off x="5428457" y="357981"/>
            <a:ext cx="571500" cy="214153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32771" idx="2"/>
            <a:endCxn id="32772" idx="0"/>
          </p:cNvCxnSpPr>
          <p:nvPr/>
        </p:nvCxnSpPr>
        <p:spPr>
          <a:xfrm rot="5400000">
            <a:off x="2108201" y="2800350"/>
            <a:ext cx="354012" cy="7143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32772" idx="2"/>
            <a:endCxn id="0" idx="0"/>
          </p:cNvCxnSpPr>
          <p:nvPr/>
        </p:nvCxnSpPr>
        <p:spPr>
          <a:xfrm rot="5400000">
            <a:off x="1627982" y="3450431"/>
            <a:ext cx="350838" cy="892175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16200000" flipH="1">
            <a:off x="1202532" y="4512468"/>
            <a:ext cx="273050" cy="106363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32772" idx="2"/>
            <a:endCxn id="0" idx="0"/>
          </p:cNvCxnSpPr>
          <p:nvPr/>
        </p:nvCxnSpPr>
        <p:spPr>
          <a:xfrm rot="16200000" flipH="1">
            <a:off x="3092450" y="2878138"/>
            <a:ext cx="350838" cy="2036762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0" idx="2"/>
            <a:endCxn id="0" idx="0"/>
          </p:cNvCxnSpPr>
          <p:nvPr/>
        </p:nvCxnSpPr>
        <p:spPr>
          <a:xfrm rot="5400000">
            <a:off x="4148138" y="4578350"/>
            <a:ext cx="274638" cy="158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0" idx="2"/>
            <a:endCxn id="32783" idx="0"/>
          </p:cNvCxnSpPr>
          <p:nvPr/>
        </p:nvCxnSpPr>
        <p:spPr>
          <a:xfrm rot="16200000" flipH="1">
            <a:off x="4310063" y="5060950"/>
            <a:ext cx="273050" cy="320675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2784" idx="2"/>
            <a:endCxn id="32785" idx="0"/>
          </p:cNvCxnSpPr>
          <p:nvPr/>
        </p:nvCxnSpPr>
        <p:spPr>
          <a:xfrm rot="5400000">
            <a:off x="6508751" y="2508250"/>
            <a:ext cx="127000" cy="428625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2785" idx="2"/>
            <a:endCxn id="32786" idx="0"/>
          </p:cNvCxnSpPr>
          <p:nvPr/>
        </p:nvCxnSpPr>
        <p:spPr>
          <a:xfrm rot="16200000" flipH="1">
            <a:off x="6854825" y="2997201"/>
            <a:ext cx="149225" cy="11430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15" name="Picture 3" descr="Картинки по запросу спорт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4724399"/>
            <a:ext cx="2500330" cy="1847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ChangeArrowheads="1"/>
          </p:cNvSpPr>
          <p:nvPr/>
        </p:nvSpPr>
        <p:spPr bwMode="auto">
          <a:xfrm>
            <a:off x="1643063" y="357188"/>
            <a:ext cx="57150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ru-RU" sz="2800" b="1" i="1">
                <a:cs typeface="Times New Roman" pitchFamily="18" charset="0"/>
              </a:rPr>
              <a:t>Для овладения жизненно необходимыми умениями и навыками </a:t>
            </a:r>
            <a:r>
              <a:rPr lang="ru-RU" sz="2800">
                <a:cs typeface="Times New Roman" pitchFamily="18" charset="0"/>
              </a:rPr>
              <a:t>используются: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ходьба,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бег,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кросс,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бег на лыжах,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плавание,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аэробика, </a:t>
            </a:r>
            <a:endParaRPr lang="ru-RU" sz="2800"/>
          </a:p>
          <a:p>
            <a:pPr algn="ctr" eaLnBrk="0" hangingPunct="0"/>
            <a:r>
              <a:rPr lang="ru-RU" sz="2800">
                <a:cs typeface="Times New Roman" pitchFamily="18" charset="0"/>
              </a:rPr>
              <a:t>- закаливание.</a:t>
            </a:r>
            <a:endParaRPr lang="ru-RU" sz="2800"/>
          </a:p>
          <a:p>
            <a:pPr eaLnBrk="0" hangingPunct="0"/>
            <a:endParaRPr lang="ru-RU"/>
          </a:p>
        </p:txBody>
      </p:sp>
      <p:pic>
        <p:nvPicPr>
          <p:cNvPr id="33795" name="Picture 4" descr="Картинки по запросу спорт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785938"/>
            <a:ext cx="26765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6" descr="Картинки по запросу спорт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13" y="1857375"/>
            <a:ext cx="2857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8" descr="Картинки по запросу спорт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3929063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0" descr="Картинки по запросу плавание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38" y="3857625"/>
            <a:ext cx="28289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12" descr="Картинки по запросу кросс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71813" y="4857750"/>
            <a:ext cx="25717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4313" y="142875"/>
            <a:ext cx="8501062" cy="621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450850" algn="ctr" eaLnBrk="0" hangingPunct="0"/>
            <a:r>
              <a:rPr lang="ru-RU" sz="2000" b="1" i="1">
                <a:cs typeface="Times New Roman" pitchFamily="18" charset="0"/>
              </a:rPr>
              <a:t>РАЗВИТИЕ ПРОФЕССИОНАЛЬНЫХ КАЧЕСТВ</a:t>
            </a:r>
            <a:r>
              <a:rPr lang="ru-RU" sz="2000">
                <a:cs typeface="Times New Roman" pitchFamily="18" charset="0"/>
              </a:rPr>
              <a:t>:</a:t>
            </a:r>
            <a:r>
              <a:rPr lang="ru-RU" sz="1800">
                <a:cs typeface="Times New Roman" pitchFamily="18" charset="0"/>
              </a:rPr>
              <a:t>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устойчивость к гипоксии (для работы в горах, замкнутом пространстве и т.п.) формируется при занятиях циклическими видами физических упражнений на средние и длинные дистанции (ходьба, бег, бег на лыжах, на коньках и т. п.);  устойчивость к низким температурам – при занятиях зимними видами физических упражнений на открытом воздухе;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устойчивость к работе на высоте – при занятиях акробатикой, спортивной гимнастикой, прыжками в воду, прыжками на батуте и т.п.;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устойчивость к длительному концентрированному вниманию – при занятиях видами пулевой и стендовой стрельбы, стрельбы из лука и т.п.;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устойчивость к распределенному вниманию – при занятиях футболом, баскетболом, волейболом, ручным мячом и т.п.;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для освоения умений и навыков передвижения рекомендуется ходьба, бег, кросс, бег на лыжах, езда на велосипеде, гребля, туризм;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для создания двигательной базы, способствующей освоению новых умений и навыков, рекомендуются все виды гимнастики и спортивных игр;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для улучшения глазомера и выработки точности движений применяются пулевая и стендовая стрельба, стрельба из лука, спортивные игры, особенно бадминтон, настольный теннис, волейбол, баскетбол;  </a:t>
            </a:r>
            <a:endParaRPr lang="ru-RU" sz="1800"/>
          </a:p>
          <a:p>
            <a:pPr indent="450850" algn="just" eaLnBrk="0" hangingPunct="0">
              <a:buFontTx/>
              <a:buChar char="•"/>
            </a:pPr>
            <a:r>
              <a:rPr lang="ru-RU" sz="1800">
                <a:cs typeface="Times New Roman" pitchFamily="18" charset="0"/>
              </a:rPr>
              <a:t>разностороннее комплексное воздействие – при занятиях видами единоборств (бокс, борьба, фехтование), спортивными играми, различными видами многоборий, занятия на тренажерах.</a:t>
            </a:r>
            <a:endParaRPr lang="ru-RU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b="1"/>
              <a:t>Гигиена самостоятельных занятий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214313" y="914400"/>
            <a:ext cx="5500687" cy="5943600"/>
          </a:xfrm>
          <a:solidFill>
            <a:srgbClr val="CCFFFF"/>
          </a:solidFill>
        </p:spPr>
        <p:txBody>
          <a:bodyPr/>
          <a:lstStyle/>
          <a:p>
            <a:pPr algn="just" eaLnBrk="1" hangingPunct="1">
              <a:lnSpc>
                <a:spcPct val="75000"/>
              </a:lnSpc>
              <a:buFontTx/>
              <a:buNone/>
            </a:pPr>
            <a:r>
              <a:rPr lang="ru-RU" sz="2000" b="1" u="sng" smtClean="0"/>
              <a:t>Гигиена питания</a:t>
            </a:r>
            <a:r>
              <a:rPr lang="ru-RU" sz="2000" smtClean="0"/>
              <a:t> – строится с учетом специфики вида спорта и индивидуальных особенностей. Пища должна содержать необходимое количество основных веществ в сбалансированном виде в соответствии с нормами. Принимать пищу следует за 2-2.5 ч до тренировки и спустя 30-40 мин. после нее, ужинать не позднее, чем за 2 ч до сна.</a:t>
            </a:r>
          </a:p>
          <a:p>
            <a:pPr algn="just" eaLnBrk="1" hangingPunct="1">
              <a:lnSpc>
                <a:spcPct val="75000"/>
              </a:lnSpc>
              <a:buFontTx/>
              <a:buNone/>
            </a:pPr>
            <a:r>
              <a:rPr lang="ru-RU" sz="2000" b="1" u="sng" smtClean="0"/>
              <a:t>Питьевой режим</a:t>
            </a:r>
            <a:r>
              <a:rPr lang="ru-RU" sz="2000" smtClean="0"/>
              <a:t> – суточная потребность человека в воде 2.5 л (3 л и более у спортсменов). Лучшим напитком, утоляющим жажду, является чай (особенно зеленый), а также хлебный квас, минеральная вода, томатный сок, настой шиповника.</a:t>
            </a:r>
          </a:p>
          <a:p>
            <a:pPr algn="just" eaLnBrk="1" hangingPunct="1">
              <a:lnSpc>
                <a:spcPct val="75000"/>
              </a:lnSpc>
              <a:buFontTx/>
              <a:buNone/>
            </a:pPr>
            <a:r>
              <a:rPr lang="ru-RU" sz="2000" b="1" u="sng" smtClean="0"/>
              <a:t>Гигиена тела</a:t>
            </a:r>
            <a:r>
              <a:rPr lang="ru-RU" sz="2000" smtClean="0"/>
              <a:t> – способствует улучшению обмена веществ, кровообращения, пищеварения, дыхания… . На 1см</a:t>
            </a:r>
            <a:r>
              <a:rPr lang="ru-RU" sz="2000" baseline="30000" smtClean="0"/>
              <a:t>2 </a:t>
            </a:r>
            <a:r>
              <a:rPr lang="ru-RU" sz="2000" smtClean="0"/>
              <a:t>кожи приходится около 100 болевых, 12-15 холодовых, 1-2 тепловых, 25 точек восприятия атмосферного давления. Эти функции выполняются в полном объеме только при здоровой и чистой коже.</a:t>
            </a:r>
          </a:p>
        </p:txBody>
      </p:sp>
      <p:sp>
        <p:nvSpPr>
          <p:cNvPr id="35844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6324600"/>
            <a:ext cx="360363" cy="32385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5845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95288" cy="323850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5846" name="Rectangle 9"/>
          <p:cNvSpPr>
            <a:spLocks noChangeArrowheads="1"/>
          </p:cNvSpPr>
          <p:nvPr/>
        </p:nvSpPr>
        <p:spPr bwMode="auto">
          <a:xfrm>
            <a:off x="4067175" y="2828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6450" y="762000"/>
            <a:ext cx="309086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8" name="Rectangle 10"/>
          <p:cNvSpPr>
            <a:spLocks noChangeArrowheads="1"/>
          </p:cNvSpPr>
          <p:nvPr/>
        </p:nvSpPr>
        <p:spPr bwMode="auto">
          <a:xfrm>
            <a:off x="6096000" y="5105400"/>
            <a:ext cx="2819400" cy="1143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1600"/>
              <a:t>Основа ухода за кожей –</a:t>
            </a:r>
          </a:p>
          <a:p>
            <a:pPr algn="ctr"/>
            <a:r>
              <a:rPr lang="ru-RU" sz="1600"/>
              <a:t>регулярное мытье тела</a:t>
            </a:r>
          </a:p>
          <a:p>
            <a:pPr algn="ctr"/>
            <a:r>
              <a:rPr lang="ru-RU" sz="1600"/>
              <a:t>горячей водой с мылом </a:t>
            </a:r>
          </a:p>
          <a:p>
            <a:pPr algn="ctr"/>
            <a:r>
              <a:rPr lang="ru-RU" sz="1600"/>
              <a:t>и мочалкой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38" y="0"/>
            <a:ext cx="7386662" cy="690562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b="1" dirty="0"/>
              <a:t>Гигиена самостоятельных занятий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14313" y="928688"/>
            <a:ext cx="5276850" cy="5429250"/>
          </a:xfrm>
          <a:solidFill>
            <a:srgbClr val="CCFFFF"/>
          </a:solidFill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ru-RU" sz="2000" b="1" u="sng" smtClean="0">
                <a:latin typeface="Times New Roman" pitchFamily="18" charset="0"/>
                <a:cs typeface="Times New Roman" pitchFamily="18" charset="0"/>
              </a:rPr>
              <a:t>Закаливание.</a:t>
            </a:r>
            <a:r>
              <a:rPr lang="ru-RU" sz="20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Некоторые виды закаливания могут применяться и как средства восстановления: горячий душ (40-41</a:t>
            </a:r>
            <a:r>
              <a:rPr lang="ru-RU" sz="2000" baseline="30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С), теплый душ (36-37</a:t>
            </a:r>
            <a:r>
              <a:rPr lang="ru-RU" sz="2000" baseline="30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С), контрастный душ (смена несколько раз через 5-10с горячей – 38-40</a:t>
            </a:r>
            <a:r>
              <a:rPr lang="ru-RU" sz="2000" baseline="30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С и холодной – 12-18</a:t>
            </a:r>
            <a:r>
              <a:rPr lang="ru-RU" sz="2000" baseline="30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С воды), бани (русская, сауна).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ru-RU" sz="2000" b="1" u="sng" smtClean="0">
                <a:latin typeface="Times New Roman" pitchFamily="18" charset="0"/>
                <a:cs typeface="Times New Roman" pitchFamily="18" charset="0"/>
              </a:rPr>
              <a:t>Гигиена мест занятий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 – воздух в спортзале должен быть чистым, без пыли, увеличенного количества СО</a:t>
            </a:r>
            <a:r>
              <a:rPr lang="ru-RU" sz="2000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, запрещается курение в зале, температура воздуха 15-18</a:t>
            </a:r>
            <a:r>
              <a:rPr lang="ru-RU" sz="2000" baseline="30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С, хорошее освещение. Спортзал, тренажеры, другие спортивные средства должны соответствовать гигиеническим нормам.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ru-RU" sz="2000" b="1" u="sng" smtClean="0">
                <a:latin typeface="Times New Roman" pitchFamily="18" charset="0"/>
                <a:cs typeface="Times New Roman" pitchFamily="18" charset="0"/>
              </a:rPr>
              <a:t>Одежда, обувь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 – должны отвечать требованиям специфики вида спорта, должны быть легкими, хорошо вентилируемыми, удобными, прочными.</a:t>
            </a:r>
            <a:endParaRPr lang="ru-RU" sz="2000" baseline="300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68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4400" y="6324600"/>
            <a:ext cx="395288" cy="32385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6869" name="Rectangle 6"/>
          <p:cNvSpPr>
            <a:spLocks noChangeArrowheads="1"/>
          </p:cNvSpPr>
          <p:nvPr/>
        </p:nvSpPr>
        <p:spPr bwMode="auto">
          <a:xfrm>
            <a:off x="2033588" y="112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3248025" y="2519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36871" name="Rectangle 10"/>
          <p:cNvSpPr>
            <a:spLocks noChangeArrowheads="1"/>
          </p:cNvSpPr>
          <p:nvPr/>
        </p:nvSpPr>
        <p:spPr bwMode="auto">
          <a:xfrm>
            <a:off x="3986213" y="2528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36872" name="Rectangle 12"/>
          <p:cNvSpPr>
            <a:spLocks noChangeArrowheads="1"/>
          </p:cNvSpPr>
          <p:nvPr/>
        </p:nvSpPr>
        <p:spPr bwMode="auto">
          <a:xfrm>
            <a:off x="4162425" y="2528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6873" name="Picture 11"/>
          <p:cNvPicPr>
            <a:picLocks noChangeAspect="1" noChangeArrowheads="1"/>
          </p:cNvPicPr>
          <p:nvPr/>
        </p:nvPicPr>
        <p:blipFill>
          <a:blip r:embed="rId3"/>
          <a:srcRect l="30489"/>
          <a:stretch>
            <a:fillRect/>
          </a:stretch>
        </p:blipFill>
        <p:spPr bwMode="auto">
          <a:xfrm>
            <a:off x="5562600" y="914400"/>
            <a:ext cx="2819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3541713"/>
            <a:ext cx="1971675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7125" y="3573463"/>
            <a:ext cx="14001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28600"/>
            <a:ext cx="8713787" cy="536575"/>
          </a:xfrm>
          <a:solidFill>
            <a:srgbClr val="FFCCCC"/>
          </a:solidFill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ru-RU" sz="2400" b="1"/>
              <a:t>Самоконтроль эффективности. Профилактика травматизма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836613"/>
            <a:ext cx="3627438" cy="1655762"/>
          </a:xfrm>
          <a:solidFill>
            <a:srgbClr val="CCFF99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ru-RU" sz="2000" smtClean="0"/>
              <a:t> Для профилактики травм необходимо знать </a:t>
            </a:r>
            <a:r>
              <a:rPr lang="ru-RU" sz="2000" b="1" smtClean="0"/>
              <a:t>причины травматизма</a:t>
            </a:r>
            <a:r>
              <a:rPr lang="ru-RU" sz="2000" smtClean="0"/>
              <a:t>:</a:t>
            </a:r>
          </a:p>
        </p:txBody>
      </p:sp>
      <p:sp>
        <p:nvSpPr>
          <p:cNvPr id="37894" name="Rectangle 5">
            <a:hlinkClick r:id="rId4" action="ppaction://hlinksldjump" tooltip="Нарушение методики занятий, ее принципов, плохое состояние инвентаря, мест занятий, несоблюдение самостраховки, недисциплинированность..."/>
          </p:cNvPr>
          <p:cNvSpPr>
            <a:spLocks noChangeArrowheads="1"/>
          </p:cNvSpPr>
          <p:nvPr/>
        </p:nvSpPr>
        <p:spPr bwMode="auto">
          <a:xfrm>
            <a:off x="250825" y="1844675"/>
            <a:ext cx="1584325" cy="4572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/>
              <a:t>Внешние </a:t>
            </a:r>
          </a:p>
        </p:txBody>
      </p:sp>
      <p:sp>
        <p:nvSpPr>
          <p:cNvPr id="37895" name="Rectangle 6">
            <a:hlinkClick r:id="rId4" action="ppaction://hlinksldjump" tooltip="Занятия в состоянии утомления и переутомления, при наличии в организме очагов инфекции, болезненных состояниях."/>
          </p:cNvPr>
          <p:cNvSpPr>
            <a:spLocks noChangeArrowheads="1"/>
          </p:cNvSpPr>
          <p:nvPr/>
        </p:nvSpPr>
        <p:spPr bwMode="auto">
          <a:xfrm>
            <a:off x="2051050" y="1844675"/>
            <a:ext cx="1655763" cy="4572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/>
              <a:t>Внутренние</a:t>
            </a:r>
          </a:p>
        </p:txBody>
      </p:sp>
      <p:sp>
        <p:nvSpPr>
          <p:cNvPr id="37896" name="AutoShape 10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924300" y="6308725"/>
            <a:ext cx="360363" cy="32385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897" name="Rectangle 12"/>
          <p:cNvSpPr>
            <a:spLocks noChangeArrowheads="1"/>
          </p:cNvSpPr>
          <p:nvPr/>
        </p:nvSpPr>
        <p:spPr bwMode="auto">
          <a:xfrm>
            <a:off x="3752850" y="2881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37898" name="Rectangle 16"/>
          <p:cNvSpPr>
            <a:spLocks noChangeArrowheads="1"/>
          </p:cNvSpPr>
          <p:nvPr/>
        </p:nvSpPr>
        <p:spPr bwMode="auto">
          <a:xfrm>
            <a:off x="179388" y="2636838"/>
            <a:ext cx="2892425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ru-RU" sz="1800" b="1"/>
              <a:t>ТРАВМООПАСНЫЕ УПРАЖНЕНИЯ</a:t>
            </a:r>
            <a:r>
              <a:rPr lang="ru-RU" sz="1600"/>
              <a:t>.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ru-RU" sz="2000"/>
              <a:t>В процессе самостоятельных занятий должны применяться меры предупреждения травматизма, однако занимающиеся должны знать и как оказать себе и партнеру первую помощь при травме. </a:t>
            </a:r>
          </a:p>
        </p:txBody>
      </p:sp>
      <p:sp>
        <p:nvSpPr>
          <p:cNvPr id="37899" name="AutoShape 1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00563" y="6308725"/>
            <a:ext cx="395287" cy="323850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900" name="Rectangle 19"/>
          <p:cNvSpPr>
            <a:spLocks noChangeArrowheads="1"/>
          </p:cNvSpPr>
          <p:nvPr/>
        </p:nvSpPr>
        <p:spPr bwMode="auto">
          <a:xfrm>
            <a:off x="3986213" y="2133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37901" name="Rectangle 21"/>
          <p:cNvSpPr>
            <a:spLocks noChangeArrowheads="1"/>
          </p:cNvSpPr>
          <p:nvPr/>
        </p:nvSpPr>
        <p:spPr bwMode="auto">
          <a:xfrm>
            <a:off x="3929063" y="3057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7902" name="Picture 2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11638" y="836613"/>
            <a:ext cx="2116137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3" name="Rectangle 23"/>
          <p:cNvSpPr>
            <a:spLocks noChangeArrowheads="1"/>
          </p:cNvSpPr>
          <p:nvPr/>
        </p:nvSpPr>
        <p:spPr bwMode="auto">
          <a:xfrm>
            <a:off x="3929063" y="2881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7904" name="Picture 2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35600" y="3573463"/>
            <a:ext cx="182880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5" name="Rectangle 25"/>
          <p:cNvSpPr>
            <a:spLocks noChangeArrowheads="1"/>
          </p:cNvSpPr>
          <p:nvPr/>
        </p:nvSpPr>
        <p:spPr bwMode="auto">
          <a:xfrm>
            <a:off x="3929063" y="29765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7906" name="Picture 2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84663" y="2133600"/>
            <a:ext cx="1828800" cy="12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7" name="Rectangle 27"/>
          <p:cNvSpPr>
            <a:spLocks noChangeArrowheads="1"/>
          </p:cNvSpPr>
          <p:nvPr/>
        </p:nvSpPr>
        <p:spPr bwMode="auto">
          <a:xfrm>
            <a:off x="3981450" y="2938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7908" name="Picture 2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64163" y="5229225"/>
            <a:ext cx="1828800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9" name="Rectangle 29"/>
          <p:cNvSpPr>
            <a:spLocks noChangeArrowheads="1"/>
          </p:cNvSpPr>
          <p:nvPr/>
        </p:nvSpPr>
        <p:spPr bwMode="auto">
          <a:xfrm>
            <a:off x="4043363" y="3048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7910" name="Picture 30" descr="IMG_3763"/>
          <p:cNvPicPr>
            <a:picLocks noChangeAspect="1" noChangeArrowheads="1"/>
          </p:cNvPicPr>
          <p:nvPr/>
        </p:nvPicPr>
        <p:blipFill>
          <a:blip r:embed="rId11"/>
          <a:srcRect l="24011" t="23366" r="31107" b="9993"/>
          <a:stretch>
            <a:fillRect/>
          </a:stretch>
        </p:blipFill>
        <p:spPr bwMode="auto">
          <a:xfrm>
            <a:off x="6588125" y="836613"/>
            <a:ext cx="2325688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Прямая со стрелкой 23"/>
          <p:cNvCxnSpPr/>
          <p:nvPr/>
        </p:nvCxnSpPr>
        <p:spPr>
          <a:xfrm flipV="1">
            <a:off x="2143125" y="2071688"/>
            <a:ext cx="2143125" cy="100012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2071688" y="3000375"/>
            <a:ext cx="2000250" cy="7143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143125" y="3071813"/>
            <a:ext cx="1928813" cy="42862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5852" y="214290"/>
            <a:ext cx="6000792" cy="78581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Основные понятия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dirty="0" smtClean="0"/>
              <a:t> 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4339" name="Rectangle 1"/>
          <p:cNvSpPr>
            <a:spLocks noChangeArrowheads="1"/>
          </p:cNvSpPr>
          <p:nvPr/>
        </p:nvSpPr>
        <p:spPr bwMode="auto">
          <a:xfrm>
            <a:off x="285750" y="1214438"/>
            <a:ext cx="8572500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 anchor="ctr">
            <a:spAutoFit/>
          </a:bodyPr>
          <a:lstStyle/>
          <a:p>
            <a:pPr indent="450850" algn="just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Система физических упражнений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совокупность специально подобранных физических упражнений.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Двигательная активность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– это сочетание двигательных действий, выполняемых в повседневной жизни, совместно с организованными или самостоятельными физическими упражнениями.</a:t>
            </a:r>
            <a:endParaRPr lang="ru-RU" sz="1800" b="1" u="sng">
              <a:solidFill>
                <a:srgbClr val="000000"/>
              </a:solidFill>
              <a:cs typeface="Times New Roman" pitchFamily="18" charset="0"/>
            </a:endParaRPr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Самостоятельные физические упражнения –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это система организации занятий физическими упражнениями, обусловленная определенным их содержанием.</a:t>
            </a:r>
            <a:endParaRPr lang="ru-RU" sz="1800" b="1" u="sng">
              <a:solidFill>
                <a:srgbClr val="000000"/>
              </a:solidFill>
              <a:cs typeface="Times New Roman" pitchFamily="18" charset="0"/>
            </a:endParaRPr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Формы самостоятельных занятий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</a:t>
            </a:r>
            <a:r>
              <a:rPr lang="ru-RU" sz="1800">
                <a:cs typeface="Times New Roman" pitchFamily="18" charset="0"/>
              </a:rPr>
              <a:t>система организации занятий физическими упражнениями, обусловленная определенным их содержанием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(утренняя гигиеническая гимнастика, упражнения в течение дня, самостоятельные тренировочные занятия).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Аэробные реакции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основа биологической энергетики организма, способность различных его систем извлекать из атмосферы кислород и доставлять его работающим мышцам.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Порог анаэробного обмена (ПАНО)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это уровень частоты сердечных сокращений (ЧСС),  при котором организм переходит от аэробных механизмов энергообеспечения к анаэробным;  чем лучше физическая подготовленность, тем выше и уровень ПАНО.</a:t>
            </a:r>
            <a:endParaRPr lang="ru-RU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5638800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b="1"/>
              <a:t>Первая помощь при травмах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14313" y="1285875"/>
            <a:ext cx="3990975" cy="4743450"/>
          </a:xfrm>
          <a:solidFill>
            <a:srgbClr val="FFCCCC"/>
          </a:solidFill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ru-RU" sz="2000" smtClean="0"/>
              <a:t>Первая медицинская помощь – это комплекс срочных мероприятий, проводимых на месте происшествия и в период доставки пострадавшего в лечебное учреждение. Эти мероприятия относительно несложны, но своевременное и качественное их выполнение во многом предопределяет дальнейшее состояние пострадавшего.</a:t>
            </a: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5791200" y="152400"/>
            <a:ext cx="3124200" cy="3490913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ru-RU" sz="1800" b="1" u="sng"/>
              <a:t>Первая помощь при растяжении: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ru-RU" sz="1600"/>
              <a:t>Покой;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ru-RU" sz="1600"/>
              <a:t>Приподнятое положение поврежденной области (для оттока крови);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ru-RU" sz="1600"/>
              <a:t>Холод (для сужения сосудов, уменьшения кровотечения);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ru-RU" sz="1600"/>
              <a:t>Сжатие повязкой (для уменьшения опухоли);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ru-RU" sz="1600"/>
              <a:t>Фиксация.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ru-RU" sz="1600"/>
              <a:t>Через 48 ч – рассасывающая терапия (тепло, массаж).</a:t>
            </a: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8150" y="3786188"/>
            <a:ext cx="4743450" cy="291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b="1"/>
              <a:t>Первая помощь при ушибе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219200"/>
            <a:ext cx="4267200" cy="5410200"/>
          </a:xfrm>
          <a:solidFill>
            <a:srgbClr val="FFCCCC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ru-RU" sz="2000" b="1" u="sng" smtClean="0"/>
              <a:t>Ушиб </a:t>
            </a:r>
            <a:r>
              <a:rPr lang="ru-RU" sz="2000" smtClean="0"/>
              <a:t>– повреждение тканей и органов без нарушения целостности кожи. При ушибах возникают разрывы сосудов, появляется припухлость и кровоподтек (синяк), при повреждении крупных сосудов образуется гематома.</a:t>
            </a:r>
          </a:p>
          <a:p>
            <a:pPr eaLnBrk="1" hangingPunct="1">
              <a:buFontTx/>
              <a:buNone/>
            </a:pPr>
            <a:r>
              <a:rPr lang="ru-RU" sz="2000" b="1" u="sng" smtClean="0"/>
              <a:t>Первая помощь:</a:t>
            </a:r>
          </a:p>
          <a:p>
            <a:pPr eaLnBrk="1" hangingPunct="1"/>
            <a:r>
              <a:rPr lang="ru-RU" sz="2000" smtClean="0"/>
              <a:t>Холод на место ушиба,</a:t>
            </a:r>
          </a:p>
          <a:p>
            <a:pPr eaLnBrk="1" hangingPunct="1"/>
            <a:r>
              <a:rPr lang="ru-RU" sz="2000" smtClean="0"/>
              <a:t>Возвышенное положение поврежденной части тела,</a:t>
            </a:r>
          </a:p>
          <a:p>
            <a:pPr eaLnBrk="1" hangingPunct="1"/>
            <a:r>
              <a:rPr lang="ru-RU" sz="2000" smtClean="0"/>
              <a:t>Наложение давящей повязки.</a:t>
            </a:r>
          </a:p>
          <a:p>
            <a:pPr eaLnBrk="1" hangingPunct="1">
              <a:buFontTx/>
              <a:buNone/>
            </a:pPr>
            <a:r>
              <a:rPr lang="ru-RU" sz="2000" smtClean="0"/>
              <a:t>Через 2-3 дня прикладывают грелку или делают теплые ванночки.</a:t>
            </a:r>
          </a:p>
        </p:txBody>
      </p:sp>
      <p:sp>
        <p:nvSpPr>
          <p:cNvPr id="39940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315200" y="6248400"/>
            <a:ext cx="360363" cy="32385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9941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6248400"/>
            <a:ext cx="395288" cy="32385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9942" name="AutoShape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2000" y="6248400"/>
            <a:ext cx="395288" cy="323850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9943" name="Rectangle 10"/>
          <p:cNvSpPr>
            <a:spLocks noChangeArrowheads="1"/>
          </p:cNvSpPr>
          <p:nvPr/>
        </p:nvSpPr>
        <p:spPr bwMode="auto">
          <a:xfrm>
            <a:off x="3814763" y="2981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39944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1604963"/>
            <a:ext cx="4648200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480" y="214290"/>
            <a:ext cx="5815026" cy="533400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b="1"/>
              <a:t>Первая помощь при вывихе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990600"/>
            <a:ext cx="4267200" cy="5105400"/>
          </a:xfrm>
          <a:solidFill>
            <a:srgbClr val="CCFF99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ru-RU" sz="2000" b="1" smtClean="0"/>
              <a:t>Вывих</a:t>
            </a:r>
            <a:r>
              <a:rPr lang="ru-RU" sz="2000" smtClean="0"/>
              <a:t> – стойкое ненормальное смещение суставных поверхностей относительно друг друга с повреждением суставной сумки, а иногда и связочного аппарата.</a:t>
            </a:r>
          </a:p>
          <a:p>
            <a:pPr eaLnBrk="1" hangingPunct="1">
              <a:buFontTx/>
              <a:buNone/>
            </a:pPr>
            <a:r>
              <a:rPr lang="ru-RU" sz="2000" b="1" smtClean="0"/>
              <a:t>Первая помощь заключается  в уменьшении болей:</a:t>
            </a:r>
          </a:p>
          <a:p>
            <a:pPr eaLnBrk="1" hangingPunct="1"/>
            <a:r>
              <a:rPr lang="ru-RU" sz="2000" smtClean="0"/>
              <a:t>Наложение холода;</a:t>
            </a:r>
          </a:p>
          <a:p>
            <a:pPr eaLnBrk="1" hangingPunct="1"/>
            <a:r>
              <a:rPr lang="ru-RU" sz="2000" smtClean="0"/>
              <a:t>Введением обезболивающих средств (анальгин, промедол);</a:t>
            </a:r>
          </a:p>
          <a:p>
            <a:pPr eaLnBrk="1" hangingPunct="1"/>
            <a:r>
              <a:rPr lang="ru-RU" sz="2000" smtClean="0"/>
              <a:t>Фиксация.</a:t>
            </a:r>
          </a:p>
          <a:p>
            <a:pPr eaLnBrk="1" hangingPunct="1">
              <a:buFontTx/>
              <a:buNone/>
            </a:pPr>
            <a:r>
              <a:rPr lang="ru-RU" sz="2000" b="1" smtClean="0"/>
              <a:t>Вправление вывиха – </a:t>
            </a:r>
            <a:r>
              <a:rPr lang="ru-RU" sz="2000" b="1" u="sng" smtClean="0"/>
              <a:t>только </a:t>
            </a:r>
            <a:r>
              <a:rPr lang="ru-RU" sz="2000" b="1" smtClean="0"/>
              <a:t>врачебная процедура.</a:t>
            </a:r>
          </a:p>
          <a:p>
            <a:pPr eaLnBrk="1" hangingPunct="1">
              <a:buFontTx/>
              <a:buNone/>
            </a:pPr>
            <a:endParaRPr lang="ru-RU" sz="2000" b="1" smtClean="0"/>
          </a:p>
        </p:txBody>
      </p:sp>
      <p:sp>
        <p:nvSpPr>
          <p:cNvPr id="40964" name="Rectangle 8"/>
          <p:cNvSpPr>
            <a:spLocks noChangeArrowheads="1"/>
          </p:cNvSpPr>
          <p:nvPr/>
        </p:nvSpPr>
        <p:spPr bwMode="auto">
          <a:xfrm>
            <a:off x="3929063" y="2314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4096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3988" y="1066800"/>
            <a:ext cx="36957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IMG_2609"/>
          <p:cNvPicPr>
            <a:picLocks noChangeAspect="1" noChangeArrowheads="1"/>
          </p:cNvPicPr>
          <p:nvPr/>
        </p:nvPicPr>
        <p:blipFill>
          <a:blip r:embed="rId3"/>
          <a:srcRect l="31387" t="5104" r="34941"/>
          <a:stretch>
            <a:fillRect/>
          </a:stretch>
        </p:blipFill>
        <p:spPr bwMode="auto">
          <a:xfrm>
            <a:off x="5795963" y="188913"/>
            <a:ext cx="2974975" cy="628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4965700" cy="457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b="1"/>
              <a:t>Литература</a:t>
            </a:r>
            <a:r>
              <a:rPr lang="ru-RU"/>
              <a:t> 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5643563" cy="5867400"/>
          </a:xfrm>
        </p:spPr>
        <p:txBody>
          <a:bodyPr/>
          <a:lstStyle/>
          <a:p>
            <a:pPr marL="609600" indent="-609600" eaLnBrk="1" hangingPunct="1">
              <a:lnSpc>
                <a:spcPct val="85000"/>
              </a:lnSpc>
            </a:pPr>
            <a:r>
              <a:rPr lang="ru-RU" sz="1600" b="1" u="sng" smtClean="0"/>
              <a:t>Обязательная: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Анищенко В.С. Физическая культура: Методико-практические занятия студентов: Учебное пособие. – М.:Изд. РУДН, 1999.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Ильинич В.И. Студенческий спорт и жизнь. – М.: АО «Аспект Пресс». 1995.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Физическая культура: Пособие для поступающих в вуз/Под ред. Г.Н.Пономарева и др. – СПб.: РГПУ, 2002. – 208 с.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Физическая культура студента. Учебник для студентов вузов/ Под общ. ред. В.И.Ильинича. – М.: Гардарики, 2003. – 448 с.</a:t>
            </a:r>
          </a:p>
          <a:p>
            <a:pPr marL="609600" indent="-609600" eaLnBrk="1" hangingPunct="1">
              <a:lnSpc>
                <a:spcPct val="85000"/>
              </a:lnSpc>
            </a:pPr>
            <a:r>
              <a:rPr lang="ru-RU" sz="1600" b="1" u="sng" smtClean="0"/>
              <a:t>Дополнительная: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«Основы физического обучения и воспитания». Учебник для экономических вузов/ Под общ. Ред. Барчукова И.С., Пеньковского Е.А. М., 1999.- 336 с.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Физическая культура: Учебное пособие/ Под ред. В.А.Коваленко. – М.: Изд. АСВ, 2000. – 432 с.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Холодов Ж.К., Кузнецов В.С. Практикум по теории и меттодике физического воспитания и спорта: Учебное пособие. – М.: Изд. Центр «Академия», 2001. – 144 с.</a:t>
            </a:r>
          </a:p>
          <a:p>
            <a:pPr marL="609600" indent="-609600" eaLnBrk="1" hangingPunct="1">
              <a:lnSpc>
                <a:spcPct val="85000"/>
              </a:lnSpc>
              <a:buFontTx/>
              <a:buNone/>
            </a:pPr>
            <a:r>
              <a:rPr lang="ru-RU" sz="1600" b="1" smtClean="0"/>
              <a:t>Энциклопедия экстремального спорта. – М.: Изд. ЭКСМО-Пресс, 2002.</a:t>
            </a:r>
          </a:p>
        </p:txBody>
      </p:sp>
      <p:sp>
        <p:nvSpPr>
          <p:cNvPr id="41989" name="AutoShape 4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10600" y="6400800"/>
            <a:ext cx="360363" cy="32385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290" y="214290"/>
            <a:ext cx="5643602" cy="100013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Основные понятия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15363" name="Rectangle 1"/>
          <p:cNvSpPr>
            <a:spLocks noChangeArrowheads="1"/>
          </p:cNvSpPr>
          <p:nvPr/>
        </p:nvSpPr>
        <p:spPr bwMode="auto">
          <a:xfrm>
            <a:off x="357188" y="1214438"/>
            <a:ext cx="8572500" cy="535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Оптимальная двигательная активность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– это двигательная активность, способствующая поддержанию крепкого здоровья и высокой работоспособности человека с учетом его возраста, пола, состояния здоровья и уровня физической подготовленности.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Спорт 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– обобщенное понятие, обозначающее один из компонентов физической культуры общества, исторически сложившийся в форме соревновательной деятельности и специальной подготовки человека к соревнованиям.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Единая спортивная классификация (ЕСК)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это нормативы и требования, характеризующие уровень подготовленности. ЕСК предназначена для сравнения результатов как внутри одного вида спорта, так и между различными видами спорта.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Массовый спорт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регулярные занятия и участие в соревнованиях представителей различных возрастных групп с целью укрепления здоровья, коррекции физического развития и телосложения, повышения работоспособности, овладения жизненно необходимыми умениями и навыками, активного отдыха, достижения физического совершенства.</a:t>
            </a:r>
            <a:endParaRPr lang="ru-RU" sz="1800"/>
          </a:p>
          <a:p>
            <a:pPr indent="450850" algn="just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Спорт высших достижений</a:t>
            </a:r>
            <a:r>
              <a:rPr lang="ru-RU" sz="1800">
                <a:solidFill>
                  <a:srgbClr val="000000"/>
                </a:solidFill>
                <a:cs typeface="Times New Roman" pitchFamily="18" charset="0"/>
              </a:rPr>
              <a:t> – систематическая, плановая многолетняя подготовка и участие в соревнованиях в избранном виде спорта с целью достижения максимально возможных спортивных результатов, победы на крупнейших спортивных соревнованиях.</a:t>
            </a:r>
            <a:endParaRPr lang="ru-RU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двумя вырезанными противолежащими углами 5"/>
          <p:cNvSpPr/>
          <p:nvPr/>
        </p:nvSpPr>
        <p:spPr>
          <a:xfrm>
            <a:off x="4429125" y="1500188"/>
            <a:ext cx="4500563" cy="4143375"/>
          </a:xfrm>
          <a:prstGeom prst="snip2Diag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142852"/>
            <a:ext cx="8686800" cy="114300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b="1" dirty="0" smtClean="0">
                <a:solidFill>
                  <a:srgbClr val="C00000"/>
                </a:solidFill>
              </a:rPr>
              <a:t>Мотивация и целенаправленность самостоятельных занятий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/>
              <a:t>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16388" name="Прямоугольник 2"/>
          <p:cNvSpPr>
            <a:spLocks noChangeArrowheads="1"/>
          </p:cNvSpPr>
          <p:nvPr/>
        </p:nvSpPr>
        <p:spPr bwMode="auto">
          <a:xfrm>
            <a:off x="428625" y="1350963"/>
            <a:ext cx="371475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b="1"/>
              <a:t>Мотива́ция - </a:t>
            </a:r>
            <a:r>
              <a:rPr lang="ru-RU"/>
              <a:t>побуждение к действию; динамический процесс физиологического и психологического плана, управляющий поведением человека, определяющий его направленность, организованность, активность и устойчивость; способность человека через труд удовлетворять свои потребности.</a:t>
            </a:r>
            <a:r>
              <a:rPr lang="ru-RU" b="1"/>
              <a:t> </a:t>
            </a:r>
            <a:endParaRPr lang="ru-RU"/>
          </a:p>
        </p:txBody>
      </p:sp>
      <p:sp>
        <p:nvSpPr>
          <p:cNvPr id="16389" name="Прямоугольник 3"/>
          <p:cNvSpPr>
            <a:spLocks noChangeArrowheads="1"/>
          </p:cNvSpPr>
          <p:nvPr/>
        </p:nvSpPr>
        <p:spPr bwMode="auto">
          <a:xfrm>
            <a:off x="4429125" y="1500188"/>
            <a:ext cx="4500563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b="1" u="sng">
                <a:solidFill>
                  <a:srgbClr val="002060"/>
                </a:solidFill>
              </a:rPr>
              <a:t>На основе мотивов определяется цель занятий:</a:t>
            </a:r>
            <a:endParaRPr lang="en-US" b="1" u="sng">
              <a:solidFill>
                <a:srgbClr val="002060"/>
              </a:solidFill>
            </a:endParaRPr>
          </a:p>
          <a:p>
            <a:r>
              <a:rPr lang="ru-RU" sz="1800">
                <a:cs typeface="Times New Roman" pitchFamily="18" charset="0"/>
              </a:rPr>
              <a:t>а)</a:t>
            </a:r>
            <a:r>
              <a:rPr lang="en-US" sz="1800">
                <a:cs typeface="Times New Roman" pitchFamily="18" charset="0"/>
              </a:rPr>
              <a:t> </a:t>
            </a:r>
            <a:r>
              <a:rPr lang="ru-RU" sz="1800">
                <a:cs typeface="Times New Roman" pitchFamily="18" charset="0"/>
              </a:rPr>
              <a:t>укрепление здоровья, исправление недостатков физического развития;</a:t>
            </a:r>
            <a:endParaRPr lang="ru-RU" sz="1800"/>
          </a:p>
          <a:p>
            <a:pPr eaLnBrk="0" hangingPunct="0"/>
            <a:r>
              <a:rPr lang="ru-RU" sz="1800">
                <a:cs typeface="Times New Roman" pitchFamily="18" charset="0"/>
              </a:rPr>
              <a:t>б)</a:t>
            </a:r>
            <a:r>
              <a:rPr lang="en-US" sz="1800">
                <a:cs typeface="Times New Roman" pitchFamily="18" charset="0"/>
              </a:rPr>
              <a:t> </a:t>
            </a:r>
            <a:r>
              <a:rPr lang="ru-RU" sz="1800">
                <a:cs typeface="Times New Roman" pitchFamily="18" charset="0"/>
              </a:rPr>
              <a:t>повышение функциональных возможностей организма;</a:t>
            </a:r>
            <a:endParaRPr lang="ru-RU" sz="1800"/>
          </a:p>
          <a:p>
            <a:pPr eaLnBrk="0" hangingPunct="0"/>
            <a:r>
              <a:rPr lang="ru-RU" sz="1800">
                <a:cs typeface="Times New Roman" pitchFamily="18" charset="0"/>
              </a:rPr>
              <a:t>в) подготовка к будущей профессиональной деятельности, овладение жизненно необходимыми умениями и навыками;</a:t>
            </a:r>
            <a:endParaRPr lang="ru-RU" sz="1800"/>
          </a:p>
          <a:p>
            <a:pPr eaLnBrk="0" hangingPunct="0"/>
            <a:r>
              <a:rPr lang="ru-RU" sz="1800">
                <a:cs typeface="Times New Roman" pitchFamily="18" charset="0"/>
              </a:rPr>
              <a:t>г) активный отдых;</a:t>
            </a:r>
            <a:endParaRPr lang="ru-RU" sz="1800"/>
          </a:p>
          <a:p>
            <a:pPr eaLnBrk="0" hangingPunct="0"/>
            <a:r>
              <a:rPr lang="ru-RU" sz="1800">
                <a:cs typeface="Times New Roman" pitchFamily="18" charset="0"/>
              </a:rPr>
              <a:t>д)</a:t>
            </a:r>
            <a:r>
              <a:rPr lang="en-US" sz="1800">
                <a:cs typeface="Times New Roman" pitchFamily="18" charset="0"/>
              </a:rPr>
              <a:t> </a:t>
            </a:r>
            <a:r>
              <a:rPr lang="ru-RU" sz="1800">
                <a:cs typeface="Times New Roman" pitchFamily="18" charset="0"/>
              </a:rPr>
              <a:t>достижение наивысших спортивных результатов</a:t>
            </a:r>
            <a:r>
              <a:rPr lang="ru-RU">
                <a:cs typeface="Times New Roman" pitchFamily="18" charset="0"/>
              </a:rPr>
              <a:t>.</a:t>
            </a:r>
            <a:endParaRPr lang="ru-RU" sz="4000"/>
          </a:p>
          <a:p>
            <a:pPr algn="ctr">
              <a:lnSpc>
                <a:spcPct val="90000"/>
              </a:lnSpc>
            </a:pPr>
            <a:endParaRPr lang="en-US" b="1" u="sng"/>
          </a:p>
          <a:p>
            <a:pPr algn="ctr">
              <a:lnSpc>
                <a:spcPct val="90000"/>
              </a:lnSpc>
            </a:pPr>
            <a:endParaRPr lang="ru-RU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4" name="Picture 14" descr="Картинки по запросу производственная гимнасти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2643182"/>
            <a:ext cx="2619375" cy="1743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3042" y="142852"/>
            <a:ext cx="5072098" cy="64294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Формы занятий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Пятиугольник 2"/>
          <p:cNvSpPr/>
          <p:nvPr/>
        </p:nvSpPr>
        <p:spPr>
          <a:xfrm>
            <a:off x="714375" y="1143000"/>
            <a:ext cx="5786438" cy="1071563"/>
          </a:xfrm>
          <a:prstGeom prst="homePlat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785813" y="1071563"/>
            <a:ext cx="5786437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/>
              <a:t>Утренняя гигиеническая гимнастика (УГГ)</a:t>
            </a:r>
            <a:r>
              <a:rPr lang="ru-RU"/>
              <a:t> – </a:t>
            </a:r>
            <a:r>
              <a:rPr lang="ru-RU" sz="2000"/>
              <a:t>включается в распорядок дня утром, после сна. Длительность УГГ 15-20 мин.</a:t>
            </a:r>
          </a:p>
          <a:p>
            <a:endParaRPr lang="ru-RU"/>
          </a:p>
        </p:txBody>
      </p:sp>
      <p:sp>
        <p:nvSpPr>
          <p:cNvPr id="6" name="Пятиугольник 5"/>
          <p:cNvSpPr/>
          <p:nvPr/>
        </p:nvSpPr>
        <p:spPr>
          <a:xfrm>
            <a:off x="714375" y="2500313"/>
            <a:ext cx="5857875" cy="2071687"/>
          </a:xfrm>
          <a:prstGeom prst="homePlat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785813" y="2571750"/>
            <a:ext cx="55006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/>
              <a:t>Упражнения в течение дня </a:t>
            </a:r>
            <a:r>
              <a:rPr lang="ru-RU" sz="2000" b="1"/>
              <a:t>(УТД) - </a:t>
            </a:r>
            <a:r>
              <a:rPr lang="ru-RU" sz="2000"/>
              <a:t>включаются в распорядок рабочего дня во время производственных физкультурных пауз (производственной гимнастики). Физические упражнения выполняются в течение 10— 15 мин через каждые 1—1,5 ч работы.</a:t>
            </a:r>
          </a:p>
        </p:txBody>
      </p:sp>
      <p:sp>
        <p:nvSpPr>
          <p:cNvPr id="8" name="Пятиугольник 7"/>
          <p:cNvSpPr/>
          <p:nvPr/>
        </p:nvSpPr>
        <p:spPr>
          <a:xfrm>
            <a:off x="714375" y="4643438"/>
            <a:ext cx="5715000" cy="2000250"/>
          </a:xfrm>
          <a:prstGeom prst="homePlat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Самостоятельные тренировочные занятия (СТЗ) –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проводятся по отдельному плану, для поддержания спортивной формы и подготовки к соревнованиям.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Заниматься рекомендуется 2—7 раз в неделю по 1— 1,5 ч. </a:t>
            </a:r>
          </a:p>
        </p:txBody>
      </p:sp>
      <p:sp>
        <p:nvSpPr>
          <p:cNvPr id="9" name="Стрелка углом вверх 8"/>
          <p:cNvSpPr/>
          <p:nvPr/>
        </p:nvSpPr>
        <p:spPr>
          <a:xfrm rot="5400000">
            <a:off x="-178593" y="1107281"/>
            <a:ext cx="1214438" cy="428625"/>
          </a:xfrm>
          <a:prstGeom prst="bent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Стрелка углом вверх 9"/>
          <p:cNvSpPr/>
          <p:nvPr/>
        </p:nvSpPr>
        <p:spPr>
          <a:xfrm rot="5400000">
            <a:off x="-535781" y="2607469"/>
            <a:ext cx="1928813" cy="428625"/>
          </a:xfrm>
          <a:prstGeom prst="bent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5400000">
            <a:off x="-607218" y="4536281"/>
            <a:ext cx="2071688" cy="428625"/>
          </a:xfrm>
          <a:prstGeom prst="bent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0732" name="Picture 12" descr="Картинки по запросу утренняя зарядк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500042"/>
            <a:ext cx="2457452" cy="2105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36" name="Picture 16" descr="Картинки по запросу самостоятельная тренировка в тренажерном зале для девушек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50" y="4643438"/>
            <a:ext cx="2276475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290" y="142852"/>
            <a:ext cx="6572296" cy="857256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Содержание занятий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5" name="Rectangle 7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428750" y="2895600"/>
            <a:ext cx="200025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Ходьба, Бег</a:t>
            </a:r>
          </a:p>
        </p:txBody>
      </p:sp>
      <p:sp>
        <p:nvSpPr>
          <p:cNvPr id="18436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500188" y="3643313"/>
            <a:ext cx="1857375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Плавание </a:t>
            </a:r>
          </a:p>
        </p:txBody>
      </p:sp>
      <p:sp>
        <p:nvSpPr>
          <p:cNvPr id="18437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00063" y="4429125"/>
            <a:ext cx="36576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Ходьба и бег на лыжах</a:t>
            </a:r>
          </a:p>
        </p:txBody>
      </p:sp>
      <p:sp>
        <p:nvSpPr>
          <p:cNvPr id="18438" name="Rectangle 14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857375" y="6000750"/>
            <a:ext cx="1714500" cy="5715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ru-RU" sz="2000" b="1"/>
              <a:t>Аэробика</a:t>
            </a:r>
          </a:p>
        </p:txBody>
      </p:sp>
      <p:sp>
        <p:nvSpPr>
          <p:cNvPr id="18439" name="Rectangle 15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929188" y="2928938"/>
            <a:ext cx="3500437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Атлетическая гимнастика</a:t>
            </a:r>
          </a:p>
        </p:txBody>
      </p:sp>
      <p:sp>
        <p:nvSpPr>
          <p:cNvPr id="18440" name="Rectangle 16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714875" y="3643313"/>
            <a:ext cx="38862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Спортивные и подвижные игры</a:t>
            </a:r>
          </a:p>
        </p:txBody>
      </p:sp>
      <p:sp>
        <p:nvSpPr>
          <p:cNvPr id="18441" name="Rectangle 17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786313" y="4429125"/>
            <a:ext cx="38862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Спортивное ориентирование</a:t>
            </a:r>
          </a:p>
        </p:txBody>
      </p:sp>
      <p:sp>
        <p:nvSpPr>
          <p:cNvPr id="18442" name="Rectangle 18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214938" y="5429250"/>
            <a:ext cx="1857375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/>
              <a:t>Походы  </a:t>
            </a:r>
          </a:p>
        </p:txBody>
      </p:sp>
      <p:sp>
        <p:nvSpPr>
          <p:cNvPr id="18443" name="Прямоугольник 12"/>
          <p:cNvSpPr>
            <a:spLocks noChangeArrowheads="1"/>
          </p:cNvSpPr>
          <p:nvPr/>
        </p:nvSpPr>
        <p:spPr bwMode="auto">
          <a:xfrm>
            <a:off x="2071688" y="1143000"/>
            <a:ext cx="4572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/>
              <a:t>Наиболее распространенные самостоятельные занятия в студенческом возрасте</a:t>
            </a:r>
          </a:p>
        </p:txBody>
      </p:sp>
      <p:cxnSp>
        <p:nvCxnSpPr>
          <p:cNvPr id="15" name="Прямая со стрелкой 14"/>
          <p:cNvCxnSpPr>
            <a:stCxn id="18443" idx="2"/>
          </p:cNvCxnSpPr>
          <p:nvPr/>
        </p:nvCxnSpPr>
        <p:spPr>
          <a:xfrm rot="5400000">
            <a:off x="2993231" y="1421607"/>
            <a:ext cx="442913" cy="228600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8443" idx="2"/>
          </p:cNvCxnSpPr>
          <p:nvPr/>
        </p:nvCxnSpPr>
        <p:spPr>
          <a:xfrm rot="16200000" flipH="1">
            <a:off x="5243513" y="1457325"/>
            <a:ext cx="514350" cy="228600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5400000">
            <a:off x="2249488" y="3536950"/>
            <a:ext cx="21590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5400000">
            <a:off x="6536532" y="3536156"/>
            <a:ext cx="215900" cy="1587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rot="5400000">
            <a:off x="1963738" y="4251325"/>
            <a:ext cx="357188" cy="1587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5400000">
            <a:off x="6465094" y="4250532"/>
            <a:ext cx="358775" cy="1587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rot="5400000">
            <a:off x="6394450" y="5180013"/>
            <a:ext cx="500063" cy="1587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rot="5400000">
            <a:off x="2464594" y="5750719"/>
            <a:ext cx="501650" cy="1588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46" name="Picture 2" descr="Картинки по запросу ходьба бег калории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357166"/>
            <a:ext cx="1500198" cy="1523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48" name="Picture 4" descr="Картинки по запросу бег трусцой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71538" y="1285860"/>
            <a:ext cx="1214446" cy="135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50" name="Picture 6" descr="Картинки по запросу плавание спб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2000240"/>
            <a:ext cx="1357290" cy="135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55" name="AutoShape 10" descr="Картинки по запросу ходьба на лыжах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2956" name="Picture 12" descr="Картинки по запросу ходьба на лыжах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3237272"/>
            <a:ext cx="1500166" cy="12632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62" name="Picture 18" descr="Картинки по запросу аэробика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4857760"/>
            <a:ext cx="1857356" cy="18097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64" name="Picture 20" descr="Картинки по запросу атлетическая гимнастика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699801">
            <a:off x="6655971" y="784510"/>
            <a:ext cx="2307546" cy="20212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66" name="Picture 22" descr="Картинки по запросу спортивные игры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286116" y="2714619"/>
            <a:ext cx="1571636" cy="1658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68" name="Picture 24" descr="Картинки по запросу спортивное ориентирование картинки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786182" y="4786322"/>
            <a:ext cx="1428760" cy="1785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970" name="Picture 26" descr="Картинки по запросу поход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143767" y="5143512"/>
            <a:ext cx="1954271" cy="17144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1714500" y="5072063"/>
            <a:ext cx="2286000" cy="36988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ru-RU" sz="1800" b="1">
                <a:solidFill>
                  <a:srgbClr val="000000"/>
                </a:solidFill>
                <a:cs typeface="Times New Roman" pitchFamily="18" charset="0"/>
              </a:rPr>
              <a:t>Езда на велосипеде</a:t>
            </a:r>
            <a:endParaRPr lang="ru-RU" sz="1800"/>
          </a:p>
        </p:txBody>
      </p:sp>
      <p:cxnSp>
        <p:nvCxnSpPr>
          <p:cNvPr id="31" name="Прямая со стрелкой 30"/>
          <p:cNvCxnSpPr/>
          <p:nvPr/>
        </p:nvCxnSpPr>
        <p:spPr>
          <a:xfrm rot="5400000">
            <a:off x="2749550" y="4965700"/>
            <a:ext cx="21590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Выноска со стрелкой влево 10"/>
          <p:cNvSpPr/>
          <p:nvPr/>
        </p:nvSpPr>
        <p:spPr>
          <a:xfrm>
            <a:off x="4572000" y="3857625"/>
            <a:ext cx="3929063" cy="1571625"/>
          </a:xfrm>
          <a:prstGeom prst="leftArrowCallou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29256" y="214290"/>
            <a:ext cx="3357586" cy="71438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Ходьба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Прямоугольник 2"/>
          <p:cNvSpPr>
            <a:spLocks noChangeArrowheads="1"/>
          </p:cNvSpPr>
          <p:nvPr/>
        </p:nvSpPr>
        <p:spPr bwMode="auto">
          <a:xfrm>
            <a:off x="285750" y="714375"/>
            <a:ext cx="2643188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/>
              <a:t>Ходьба </a:t>
            </a:r>
            <a:r>
              <a:rPr lang="ru-RU"/>
              <a:t>— естественный вид движений, в котором участвует большинство мышц, связок, суставов</a:t>
            </a:r>
            <a:r>
              <a:rPr lang="ru-RU" sz="2000"/>
              <a:t>. </a:t>
            </a:r>
          </a:p>
        </p:txBody>
      </p:sp>
      <p:sp>
        <p:nvSpPr>
          <p:cNvPr id="1030" name="Прямоугольник 3"/>
          <p:cNvSpPr>
            <a:spLocks noChangeArrowheads="1"/>
          </p:cNvSpPr>
          <p:nvPr/>
        </p:nvSpPr>
        <p:spPr bwMode="auto">
          <a:xfrm>
            <a:off x="6286500" y="1143000"/>
            <a:ext cx="25717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/>
              <a:t>Эффективность воздействия ходьбы на организм человека зависит от длины шага, скорости ходьбы и ее продолжительности. </a:t>
            </a:r>
          </a:p>
        </p:txBody>
      </p:sp>
      <p:sp>
        <p:nvSpPr>
          <p:cNvPr id="1031" name="Прямоугольник 4"/>
          <p:cNvSpPr>
            <a:spLocks noChangeArrowheads="1"/>
          </p:cNvSpPr>
          <p:nvPr/>
        </p:nvSpPr>
        <p:spPr bwMode="auto">
          <a:xfrm>
            <a:off x="5643563" y="3929063"/>
            <a:ext cx="30003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/>
              <a:t>При определении физической нагрузки следует учитывать ЧСС (пульс).</a:t>
            </a:r>
          </a:p>
        </p:txBody>
      </p:sp>
      <p:graphicFrame>
        <p:nvGraphicFramePr>
          <p:cNvPr id="1026" name="Object 59"/>
          <p:cNvGraphicFramePr>
            <a:graphicFrameLocks noChangeAspect="1"/>
          </p:cNvGraphicFramePr>
          <p:nvPr/>
        </p:nvGraphicFramePr>
        <p:xfrm>
          <a:off x="214313" y="4071938"/>
          <a:ext cx="44196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Диаграмма" r:id="rId3" imgW="6096000" imgH="4067251" progId="MSGraph.Chart.8">
                  <p:embed followColorScheme="full"/>
                </p:oleObj>
              </mc:Choice>
              <mc:Fallback>
                <p:oleObj name="Диаграмма" r:id="rId3" imgW="6096000" imgH="4067251" progId="MSGraph.Chart.8">
                  <p:embed followColorScheme="full"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4071938"/>
                        <a:ext cx="4419600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Rectangle 64"/>
          <p:cNvSpPr>
            <a:spLocks noChangeArrowheads="1"/>
          </p:cNvSpPr>
          <p:nvPr/>
        </p:nvSpPr>
        <p:spPr bwMode="auto">
          <a:xfrm>
            <a:off x="4859338" y="5734050"/>
            <a:ext cx="533400" cy="2286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33" name="Rectangle 65"/>
          <p:cNvSpPr>
            <a:spLocks noChangeArrowheads="1"/>
          </p:cNvSpPr>
          <p:nvPr/>
        </p:nvSpPr>
        <p:spPr bwMode="auto">
          <a:xfrm>
            <a:off x="5508625" y="5734050"/>
            <a:ext cx="31242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800"/>
              <a:t>ЧСС для мужчин, уд/мин.</a:t>
            </a:r>
          </a:p>
        </p:txBody>
      </p:sp>
      <p:sp>
        <p:nvSpPr>
          <p:cNvPr id="1034" name="Rectangle 67"/>
          <p:cNvSpPr>
            <a:spLocks noChangeArrowheads="1"/>
          </p:cNvSpPr>
          <p:nvPr/>
        </p:nvSpPr>
        <p:spPr bwMode="auto">
          <a:xfrm>
            <a:off x="4859338" y="6237288"/>
            <a:ext cx="5334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35" name="Rectangle 68"/>
          <p:cNvSpPr>
            <a:spLocks noChangeArrowheads="1"/>
          </p:cNvSpPr>
          <p:nvPr/>
        </p:nvSpPr>
        <p:spPr bwMode="auto">
          <a:xfrm>
            <a:off x="5435600" y="6165850"/>
            <a:ext cx="32004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800"/>
              <a:t>ЧСС для женщин, на 5-10 уд/мин.</a:t>
            </a:r>
          </a:p>
          <a:p>
            <a:r>
              <a:rPr lang="ru-RU" sz="1800"/>
              <a:t>больше.</a:t>
            </a:r>
          </a:p>
        </p:txBody>
      </p:sp>
      <p:pic>
        <p:nvPicPr>
          <p:cNvPr id="83978" name="Picture 10" descr="Картинки по запросу ходьба пешком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1071546"/>
            <a:ext cx="3429024" cy="28575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вырезанными противолежащими углами 10"/>
          <p:cNvSpPr/>
          <p:nvPr/>
        </p:nvSpPr>
        <p:spPr>
          <a:xfrm>
            <a:off x="3929063" y="1000125"/>
            <a:ext cx="4786312" cy="1714500"/>
          </a:xfrm>
          <a:prstGeom prst="snip2Diag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Бег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наиболее эффективное средство укрепления здоровья, повышения уровня физической тренированности, а так же укрепления </a:t>
            </a:r>
            <a:r>
              <a:rPr lang="ru-RU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сердечно-сосудистой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системы.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H="1">
            <a:off x="6357950" y="0"/>
            <a:ext cx="2643206" cy="785794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sz="6000" b="1" dirty="0" smtClean="0">
                <a:latin typeface="Times New Roman" pitchFamily="18" charset="0"/>
                <a:cs typeface="Times New Roman" pitchFamily="18" charset="0"/>
              </a:rPr>
              <a:t>бег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60" name="Picture 2" descr="http://vfigure.ru/wp-content/uploads/2013/08/1323843007_beg_dlya_figur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357188"/>
            <a:ext cx="304641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14313" y="2500313"/>
            <a:ext cx="3500437" cy="928687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/>
              <a:t>Режимы интенсивности</a:t>
            </a:r>
          </a:p>
          <a:p>
            <a:pPr algn="ctr"/>
            <a:r>
              <a:rPr lang="ru-RU" b="1"/>
              <a:t> при беге</a:t>
            </a:r>
          </a:p>
        </p:txBody>
      </p:sp>
      <p:sp>
        <p:nvSpPr>
          <p:cNvPr id="19462" name="Rectangle 7">
            <a:hlinkClick r:id="rId3" action="ppaction://hlinksldjump" tooltip="Зона комфортная. Используется начинающими бегунами, а спортсмены как восстанавливающий режим. ЧСС сразу после бега 20-22 уд. за 10 с."/>
          </p:cNvPr>
          <p:cNvSpPr>
            <a:spLocks noChangeArrowheads="1"/>
          </p:cNvSpPr>
          <p:nvPr/>
        </p:nvSpPr>
        <p:spPr bwMode="auto">
          <a:xfrm>
            <a:off x="214313" y="3571875"/>
            <a:ext cx="2857500" cy="5715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800" b="1"/>
              <a:t>Режим </a:t>
            </a:r>
            <a:r>
              <a:rPr lang="en-US" sz="1800" b="1"/>
              <a:t>I</a:t>
            </a:r>
            <a:r>
              <a:rPr lang="ru-RU" sz="1800" b="1"/>
              <a:t> </a:t>
            </a:r>
          </a:p>
          <a:p>
            <a:r>
              <a:rPr lang="ru-RU" sz="1800" b="1"/>
              <a:t>Зона комфортная</a:t>
            </a:r>
          </a:p>
        </p:txBody>
      </p:sp>
      <p:sp>
        <p:nvSpPr>
          <p:cNvPr id="19463" name="Rectangle 9">
            <a:hlinkClick r:id="rId3" action="ppaction://hlinksldjump" tooltip="Зона комфорта и малых усилий. Для бегунов со стажем 2 года. ЧСС сразу после бега 24-26 уд. за 10 с."/>
          </p:cNvPr>
          <p:cNvSpPr>
            <a:spLocks noChangeArrowheads="1"/>
          </p:cNvSpPr>
          <p:nvPr/>
        </p:nvSpPr>
        <p:spPr bwMode="auto">
          <a:xfrm>
            <a:off x="214313" y="4286250"/>
            <a:ext cx="3429000" cy="5715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800" b="1"/>
              <a:t>Режим </a:t>
            </a:r>
            <a:r>
              <a:rPr lang="en-US" sz="1800" b="1"/>
              <a:t>II</a:t>
            </a:r>
            <a:r>
              <a:rPr lang="ru-RU" sz="1800" b="1"/>
              <a:t> </a:t>
            </a:r>
          </a:p>
          <a:p>
            <a:r>
              <a:rPr lang="ru-RU" sz="1800" b="1"/>
              <a:t>Зона комфорта и малых усилий</a:t>
            </a:r>
          </a:p>
        </p:txBody>
      </p:sp>
      <p:sp>
        <p:nvSpPr>
          <p:cNvPr id="19464" name="Rectangle 10">
            <a:hlinkClick r:id="rId3" action="ppaction://hlinksldjump" tooltip="Зона напряженной тренировки. Для бегунов со стажем 3 года. ЧСС сразу после бега 27-29 уд. за 10 с."/>
          </p:cNvPr>
          <p:cNvSpPr>
            <a:spLocks noChangeArrowheads="1"/>
          </p:cNvSpPr>
          <p:nvPr/>
        </p:nvSpPr>
        <p:spPr bwMode="auto">
          <a:xfrm>
            <a:off x="214313" y="5000625"/>
            <a:ext cx="3429000" cy="5715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1800" b="1"/>
              <a:t>Режим </a:t>
            </a:r>
            <a:r>
              <a:rPr lang="en-US" sz="1800" b="1"/>
              <a:t>III</a:t>
            </a:r>
            <a:r>
              <a:rPr lang="ru-RU" sz="1800" b="1"/>
              <a:t> </a:t>
            </a:r>
          </a:p>
          <a:p>
            <a:r>
              <a:rPr lang="ru-RU" sz="1800" b="1"/>
              <a:t>Зона напряженной тренировки</a:t>
            </a:r>
          </a:p>
        </p:txBody>
      </p:sp>
      <p:sp>
        <p:nvSpPr>
          <p:cNvPr id="19465" name="Rectangle 11">
            <a:hlinkClick r:id="rId3" action="ppaction://hlinksldjump" tooltip="Зона соревновательная. ЧСС сразу после бега 30-35 уд. за 10 с."/>
          </p:cNvPr>
          <p:cNvSpPr>
            <a:spLocks noChangeArrowheads="1"/>
          </p:cNvSpPr>
          <p:nvPr/>
        </p:nvSpPr>
        <p:spPr bwMode="auto">
          <a:xfrm>
            <a:off x="214313" y="5715000"/>
            <a:ext cx="2857500" cy="714375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ru-RU" sz="2000" b="1"/>
              <a:t>Режим </a:t>
            </a:r>
            <a:r>
              <a:rPr lang="en-US" sz="2000" b="1"/>
              <a:t>IV</a:t>
            </a:r>
            <a:r>
              <a:rPr lang="ru-RU" sz="2000" b="1"/>
              <a:t> </a:t>
            </a:r>
          </a:p>
          <a:p>
            <a:r>
              <a:rPr lang="ru-RU" sz="2000" b="1"/>
              <a:t>Зона соревновательная</a:t>
            </a:r>
          </a:p>
        </p:txBody>
      </p:sp>
      <p:sp>
        <p:nvSpPr>
          <p:cNvPr id="19466" name="Прямоугольник 9"/>
          <p:cNvSpPr>
            <a:spLocks noChangeArrowheads="1"/>
          </p:cNvSpPr>
          <p:nvPr/>
        </p:nvSpPr>
        <p:spPr bwMode="auto">
          <a:xfrm>
            <a:off x="4214813" y="2857500"/>
            <a:ext cx="414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>
                <a:solidFill>
                  <a:srgbClr val="7030A0"/>
                </a:solidFill>
              </a:rPr>
              <a:t>ТРЕНИРОВОЧНЫЕ СРЕДСТВА:</a:t>
            </a:r>
            <a:endParaRPr lang="ru-RU" sz="2000">
              <a:solidFill>
                <a:srgbClr val="7030A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29063" y="3357563"/>
            <a:ext cx="5000625" cy="64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ru-RU" sz="1800" b="1" i="1" dirty="0"/>
              <a:t>Легкий равномерный бег</a:t>
            </a:r>
            <a:r>
              <a:rPr lang="ru-RU" sz="1800" dirty="0"/>
              <a:t> от 20 до 30 мин при пульсе 120— 130 ударов в мин. 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929063" y="4071938"/>
            <a:ext cx="5072062" cy="12001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 eaLnBrk="0" hangingPunct="0">
              <a:defRPr/>
            </a:pPr>
            <a:r>
              <a:rPr lang="ru-RU" sz="1800" b="1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Длительный равномерный бег</a:t>
            </a:r>
            <a:r>
              <a:rPr lang="ru-RU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от 60 до 120 мин. при пульсе 132—144 удар/мин раз в неделю. Применяется для развития и поддерживания общей выносливости.</a:t>
            </a:r>
            <a:endParaRPr lang="ru-RU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3929063" y="5286375"/>
            <a:ext cx="5072062" cy="12001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 eaLnBrk="0" hangingPunct="0">
              <a:defRPr/>
            </a:pPr>
            <a:r>
              <a:rPr lang="ru-RU" sz="1800" b="1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Кроссовый бег</a:t>
            </a:r>
            <a:r>
              <a:rPr lang="ru-RU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от 30 до 90 мин</a:t>
            </a:r>
            <a:r>
              <a:rPr lang="en-US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при пульсе 144—156 удар/мин 1—2 раза в неделю. Применяется для развития выносливости только хорошо подготовленными бегунами.</a:t>
            </a:r>
            <a:endParaRPr lang="ru-RU" sz="18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Трек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3494</TotalTime>
  <Words>3381</Words>
  <Application>Microsoft Office PowerPoint</Application>
  <PresentationFormat>Экран (4:3)</PresentationFormat>
  <Paragraphs>365</Paragraphs>
  <Slides>33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Calibri</vt:lpstr>
      <vt:lpstr>Franklin Gothic Book</vt:lpstr>
      <vt:lpstr>Franklin Gothic Medium</vt:lpstr>
      <vt:lpstr>Symbol</vt:lpstr>
      <vt:lpstr>Times New Roman</vt:lpstr>
      <vt:lpstr>Wingdings 2</vt:lpstr>
      <vt:lpstr>Трек</vt:lpstr>
      <vt:lpstr>Диаграмма</vt:lpstr>
      <vt:lpstr>Презентация PowerPoint</vt:lpstr>
      <vt:lpstr> ПЛАН </vt:lpstr>
      <vt:lpstr>  Основные понятия   </vt:lpstr>
      <vt:lpstr>  Основные понятия </vt:lpstr>
      <vt:lpstr>  Мотивация и целенаправленность самостоятельных занятий   </vt:lpstr>
      <vt:lpstr> Формы занятий </vt:lpstr>
      <vt:lpstr> Содержание занятий </vt:lpstr>
      <vt:lpstr>Ходьба</vt:lpstr>
      <vt:lpstr>бег</vt:lpstr>
      <vt:lpstr> Плавание </vt:lpstr>
      <vt:lpstr>  Ходьба и бег на лыжах   </vt:lpstr>
      <vt:lpstr> Езда на велосипеде </vt:lpstr>
      <vt:lpstr> Аэробика </vt:lpstr>
      <vt:lpstr>Презентация PowerPoint</vt:lpstr>
      <vt:lpstr>  Атлетическая гимнастика   </vt:lpstr>
      <vt:lpstr> Спортивные и подвижные         игры </vt:lpstr>
      <vt:lpstr>Спортивное ориентирование</vt:lpstr>
      <vt:lpstr> Походы </vt:lpstr>
      <vt:lpstr>Управление процессом самостоятельных занятий</vt:lpstr>
      <vt:lpstr>Характер содержания занятий в зависимости от возраста</vt:lpstr>
      <vt:lpstr>  Особенности самостоятельных занятий для женщин   </vt:lpstr>
      <vt:lpstr>Интенсивности нагрузок в условиях самостоятельных занятий</vt:lpstr>
      <vt:lpstr>Факторы, влияющие на нагрузку</vt:lpstr>
      <vt:lpstr>Индивидуальный выбор вида спорта</vt:lpstr>
      <vt:lpstr>Презентация PowerPoint</vt:lpstr>
      <vt:lpstr>Презентация PowerPoint</vt:lpstr>
      <vt:lpstr>Гигиена самостоятельных занятий </vt:lpstr>
      <vt:lpstr>Гигиена самостоятельных занятий </vt:lpstr>
      <vt:lpstr>Самоконтроль эффективности. Профилактика травматизма</vt:lpstr>
      <vt:lpstr>Первая помощь при травмах</vt:lpstr>
      <vt:lpstr>Первая помощь при ушибе</vt:lpstr>
      <vt:lpstr>Первая помощь при вывихе</vt:lpstr>
      <vt:lpstr>Литература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6.  Основы методики самостоятельных занятий физическими упражнениями</dc:title>
  <dc:creator>Volkov</dc:creator>
  <cp:lastModifiedBy>Admin</cp:lastModifiedBy>
  <cp:revision>331</cp:revision>
  <dcterms:created xsi:type="dcterms:W3CDTF">2002-04-12T07:24:33Z</dcterms:created>
  <dcterms:modified xsi:type="dcterms:W3CDTF">2020-12-05T19:12:20Z</dcterms:modified>
</cp:coreProperties>
</file>